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0"/>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lgerian" panose="04020705040A02060702" pitchFamily="82" charset="0"/>
      <p:regular r:id="rId21"/>
    </p:embeddedFont>
    <p:embeddedFont>
      <p:font typeface="Arial Black" panose="020B0A0402010202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92">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HilNiYMDVjcBXcbULEYZy2NyT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85F89E-6C82-45D2-A917-6A78B10623D3}">
  <a:tblStyle styleId="{7F85F89E-6C82-45D2-A917-6A78B10623D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4"/>
          </a:solidFill>
        </a:fill>
      </a:tcStyle>
    </a:wholeTbl>
    <a:band1H>
      <a:tcTxStyle b="off" i="off"/>
      <a:tcStyle>
        <a:tcBdr/>
        <a:fill>
          <a:solidFill>
            <a:srgbClr val="CAD4E8"/>
          </a:solidFill>
        </a:fill>
      </a:tcStyle>
    </a:band1H>
    <a:band2H>
      <a:tcTxStyle b="off" i="off"/>
      <a:tcStyle>
        <a:tcBdr/>
      </a:tcStyle>
    </a:band2H>
    <a:band1V>
      <a:tcTxStyle b="off" i="off"/>
      <a:tcStyle>
        <a:tcBdr/>
        <a:fill>
          <a:solidFill>
            <a:srgbClr val="CAD4E8"/>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p:restoredTop sz="94694"/>
  </p:normalViewPr>
  <p:slideViewPr>
    <p:cSldViewPr snapToGrid="0">
      <p:cViewPr varScale="1">
        <p:scale>
          <a:sx n="138" d="100"/>
          <a:sy n="138" d="100"/>
        </p:scale>
        <p:origin x="936" y="174"/>
      </p:cViewPr>
      <p:guideLst>
        <p:guide orient="horz" pos="189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 saved. </a:t>
            </a:r>
            <a:endParaRPr dirty="0"/>
          </a:p>
        </p:txBody>
      </p:sp>
      <p:sp>
        <p:nvSpPr>
          <p:cNvPr id="432" name="Google Shape;4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2c8ef928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2c8ef928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g262c8ef928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https://www.bls.gov/ooh/business-and-financial/home.htm</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t>Globalization, a growing economy, and a complex tax and regulatory environment are expected to continue to lead to strong demand for accountants and auditors. In addition, increasing usage of data and market research in order to understand customers and product demand, and to evaluate marketing strategies, will lead to growing demand for market research analysts. </a:t>
            </a:r>
            <a:endParaRPr sz="1200" dirty="0">
              <a:solidFill>
                <a:srgbClr val="3F3F3F"/>
              </a:solidFill>
            </a:endParaRPr>
          </a:p>
          <a:p>
            <a:pPr marL="0" lvl="0" indent="0" algn="l" rtl="0">
              <a:lnSpc>
                <a:spcPct val="100000"/>
              </a:lnSpc>
              <a:spcBef>
                <a:spcPts val="0"/>
              </a:spcBef>
              <a:spcAft>
                <a:spcPts val="0"/>
              </a:spcAft>
              <a:buSzPts val="1400"/>
              <a:buNone/>
            </a:pPr>
            <a:endParaRPr dirty="0"/>
          </a:p>
        </p:txBody>
      </p:sp>
      <p:sp>
        <p:nvSpPr>
          <p:cNvPr id="364" name="Google Shape;3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dirty="0"/>
              <a:t>Instead of Updated Curriculum changed to </a:t>
            </a:r>
            <a:r>
              <a:rPr lang="en-US" sz="1400" dirty="0">
                <a:solidFill>
                  <a:srgbClr val="BFBFBF"/>
                </a:solidFill>
              </a:rPr>
              <a:t>The curriculum is relevant to market needs. </a:t>
            </a:r>
            <a:endParaRPr dirty="0"/>
          </a:p>
          <a:p>
            <a:pPr marL="0" lvl="0" indent="0" algn="l" rtl="0">
              <a:lnSpc>
                <a:spcPct val="100000"/>
              </a:lnSpc>
              <a:spcBef>
                <a:spcPts val="0"/>
              </a:spcBef>
              <a:spcAft>
                <a:spcPts val="0"/>
              </a:spcAft>
              <a:buSzPts val="1400"/>
              <a:buNone/>
            </a:pPr>
            <a:endParaRPr dirty="0"/>
          </a:p>
        </p:txBody>
      </p:sp>
      <p:sp>
        <p:nvSpPr>
          <p:cNvPr id="410" name="Google Shape;41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Slide layout">
  <p:cSld name="Section Break Slide layout">
    <p:spTree>
      <p:nvGrpSpPr>
        <p:cNvPr id="1" name="Shape 1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Contents slide layout">
  <p:cSld name="5_Contents slide layout">
    <p:spTree>
      <p:nvGrpSpPr>
        <p:cNvPr id="1" name="Shape 46"/>
        <p:cNvGrpSpPr/>
        <p:nvPr/>
      </p:nvGrpSpPr>
      <p:grpSpPr>
        <a:xfrm>
          <a:off x="0" y="0"/>
          <a:ext cx="0" cy="0"/>
          <a:chOff x="0" y="0"/>
          <a:chExt cx="0" cy="0"/>
        </a:xfrm>
      </p:grpSpPr>
      <p:sp>
        <p:nvSpPr>
          <p:cNvPr id="47" name="Google Shape;47;p39"/>
          <p:cNvSpPr>
            <a:spLocks noGrp="1"/>
          </p:cNvSpPr>
          <p:nvPr>
            <p:ph type="pic" idx="2"/>
          </p:nvPr>
        </p:nvSpPr>
        <p:spPr>
          <a:xfrm>
            <a:off x="0" y="0"/>
            <a:ext cx="3707904" cy="5143500"/>
          </a:xfrm>
          <a:prstGeom prst="rect">
            <a:avLst/>
          </a:prstGeom>
          <a:solidFill>
            <a:srgbClr val="F2F2F2"/>
          </a:solidFill>
          <a:ln>
            <a:noFill/>
          </a:ln>
          <a:effectLst>
            <a:outerShdw blurRad="50800" dist="38100" algn="l" rotWithShape="0">
              <a:srgbClr val="000000">
                <a:alpha val="40000"/>
              </a:srgbClr>
            </a:outerShdw>
          </a:effectLst>
        </p:spPr>
      </p:sp>
      <p:pic>
        <p:nvPicPr>
          <p:cNvPr id="48" name="Google Shape;48;p39"/>
          <p:cNvPicPr preferRelativeResize="0"/>
          <p:nvPr/>
        </p:nvPicPr>
        <p:blipFill rotWithShape="1">
          <a:blip r:embed="rId2">
            <a:alphaModFix/>
          </a:blip>
          <a:srcRect/>
          <a:stretch/>
        </p:blipFill>
        <p:spPr>
          <a:xfrm>
            <a:off x="-36023" y="-90274"/>
            <a:ext cx="935615" cy="100584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49"/>
        <p:cNvGrpSpPr/>
        <p:nvPr/>
      </p:nvGrpSpPr>
      <p:grpSpPr>
        <a:xfrm>
          <a:off x="0" y="0"/>
          <a:ext cx="0" cy="0"/>
          <a:chOff x="0" y="0"/>
          <a:chExt cx="0" cy="0"/>
        </a:xfrm>
      </p:grpSpPr>
      <p:sp>
        <p:nvSpPr>
          <p:cNvPr id="50" name="Google Shape;50;p45"/>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51"/>
        <p:cNvGrpSpPr/>
        <p:nvPr/>
      </p:nvGrpSpPr>
      <p:grpSpPr>
        <a:xfrm>
          <a:off x="0" y="0"/>
          <a:ext cx="0" cy="0"/>
          <a:chOff x="0" y="0"/>
          <a:chExt cx="0" cy="0"/>
        </a:xfrm>
      </p:grpSpPr>
      <p:sp>
        <p:nvSpPr>
          <p:cNvPr id="52" name="Google Shape;52;p36"/>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Style slide layout">
  <p:cSld name="6_Style slide layout">
    <p:bg>
      <p:bgPr>
        <a:solidFill>
          <a:srgbClr val="8CB3E3"/>
        </a:solid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Layout">
  <p:cSld name="Agenda Layout">
    <p:bg>
      <p:bgPr>
        <a:solidFill>
          <a:schemeClr val="lt1"/>
        </a:solid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ntents slide layout">
  <p:cSld name="2_Contents slide layout">
    <p:spTree>
      <p:nvGrpSpPr>
        <p:cNvPr id="1" name="Shape 55"/>
        <p:cNvGrpSpPr/>
        <p:nvPr/>
      </p:nvGrpSpPr>
      <p:grpSpPr>
        <a:xfrm>
          <a:off x="0" y="0"/>
          <a:ext cx="0" cy="0"/>
          <a:chOff x="0" y="0"/>
          <a:chExt cx="0" cy="0"/>
        </a:xfrm>
      </p:grpSpPr>
      <p:sp>
        <p:nvSpPr>
          <p:cNvPr id="56" name="Google Shape;56;p43"/>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43"/>
          <p:cNvSpPr/>
          <p:nvPr/>
        </p:nvSpPr>
        <p:spPr>
          <a:xfrm>
            <a:off x="0" y="4610653"/>
            <a:ext cx="9144000" cy="541818"/>
          </a:xfrm>
          <a:custGeom>
            <a:avLst/>
            <a:gdLst/>
            <a:ahLst/>
            <a:cxnLst/>
            <a:rect l="l" t="t" r="r" b="b"/>
            <a:pathLst>
              <a:path w="12192000" h="722424" extrusionOk="0">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rgbClr val="BFE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8" name="Google Shape;58;p43"/>
          <p:cNvSpPr/>
          <p:nvPr/>
        </p:nvSpPr>
        <p:spPr>
          <a:xfrm flipH="1">
            <a:off x="0" y="4786347"/>
            <a:ext cx="9144000" cy="366124"/>
          </a:xfrm>
          <a:custGeom>
            <a:avLst/>
            <a:gdLst/>
            <a:ahLst/>
            <a:cxnLst/>
            <a:rect l="l" t="t" r="r" b="b"/>
            <a:pathLst>
              <a:path w="12192000" h="488165" extrusionOk="0">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9" name="Google Shape;59;p43"/>
          <p:cNvSpPr/>
          <p:nvPr/>
        </p:nvSpPr>
        <p:spPr>
          <a:xfrm>
            <a:off x="762392" y="915566"/>
            <a:ext cx="822960" cy="822960"/>
          </a:xfrm>
          <a:prstGeom prst="flowChartConnector">
            <a:avLst/>
          </a:prstGeom>
          <a:solidFill>
            <a:srgbClr val="0053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43"/>
          <p:cNvSpPr>
            <a:spLocks noGrp="1"/>
          </p:cNvSpPr>
          <p:nvPr>
            <p:ph type="pic" idx="2"/>
          </p:nvPr>
        </p:nvSpPr>
        <p:spPr>
          <a:xfrm>
            <a:off x="808112" y="961286"/>
            <a:ext cx="731520" cy="731520"/>
          </a:xfrm>
          <a:prstGeom prst="ellipse">
            <a:avLst/>
          </a:prstGeom>
          <a:solidFill>
            <a:srgbClr val="F2F2F2"/>
          </a:solidFill>
          <a:ln>
            <a:noFill/>
          </a:ln>
        </p:spPr>
      </p:sp>
      <p:sp>
        <p:nvSpPr>
          <p:cNvPr id="61" name="Google Shape;61;p43"/>
          <p:cNvSpPr/>
          <p:nvPr/>
        </p:nvSpPr>
        <p:spPr>
          <a:xfrm>
            <a:off x="2133992" y="915566"/>
            <a:ext cx="822960" cy="822960"/>
          </a:xfrm>
          <a:prstGeom prst="flowChartConnector">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43"/>
          <p:cNvSpPr>
            <a:spLocks noGrp="1"/>
          </p:cNvSpPr>
          <p:nvPr>
            <p:ph type="pic" idx="3"/>
          </p:nvPr>
        </p:nvSpPr>
        <p:spPr>
          <a:xfrm>
            <a:off x="2179712" y="961286"/>
            <a:ext cx="731520" cy="731520"/>
          </a:xfrm>
          <a:prstGeom prst="ellipse">
            <a:avLst/>
          </a:prstGeom>
          <a:solidFill>
            <a:srgbClr val="F2F2F2"/>
          </a:solidFill>
          <a:ln>
            <a:noFill/>
          </a:ln>
        </p:spPr>
      </p:sp>
      <p:sp>
        <p:nvSpPr>
          <p:cNvPr id="63" name="Google Shape;63;p43"/>
          <p:cNvSpPr/>
          <p:nvPr/>
        </p:nvSpPr>
        <p:spPr>
          <a:xfrm>
            <a:off x="3498696" y="915566"/>
            <a:ext cx="822960" cy="822960"/>
          </a:xfrm>
          <a:prstGeom prst="flowChartConnector">
            <a:avLst/>
          </a:prstGeom>
          <a:solidFill>
            <a:srgbClr val="538C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43"/>
          <p:cNvSpPr>
            <a:spLocks noGrp="1"/>
          </p:cNvSpPr>
          <p:nvPr>
            <p:ph type="pic" idx="4"/>
          </p:nvPr>
        </p:nvSpPr>
        <p:spPr>
          <a:xfrm>
            <a:off x="3544416" y="961286"/>
            <a:ext cx="731520" cy="731520"/>
          </a:xfrm>
          <a:prstGeom prst="ellipse">
            <a:avLst/>
          </a:prstGeom>
          <a:solidFill>
            <a:srgbClr val="F2F2F2"/>
          </a:solidFill>
          <a:ln>
            <a:noFill/>
          </a:ln>
        </p:spPr>
      </p:sp>
      <p:sp>
        <p:nvSpPr>
          <p:cNvPr id="65" name="Google Shape;65;p43"/>
          <p:cNvSpPr/>
          <p:nvPr/>
        </p:nvSpPr>
        <p:spPr>
          <a:xfrm>
            <a:off x="4884008" y="915566"/>
            <a:ext cx="822960" cy="822960"/>
          </a:xfrm>
          <a:prstGeom prst="flowChartConnector">
            <a:avLst/>
          </a:prstGeom>
          <a:solidFill>
            <a:srgbClr val="3FA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43"/>
          <p:cNvSpPr>
            <a:spLocks noGrp="1"/>
          </p:cNvSpPr>
          <p:nvPr>
            <p:ph type="pic" idx="5"/>
          </p:nvPr>
        </p:nvSpPr>
        <p:spPr>
          <a:xfrm>
            <a:off x="4929728" y="961286"/>
            <a:ext cx="731520" cy="731520"/>
          </a:xfrm>
          <a:prstGeom prst="ellipse">
            <a:avLst/>
          </a:prstGeom>
          <a:solidFill>
            <a:srgbClr val="F2F2F2"/>
          </a:solidFill>
          <a:ln>
            <a:noFill/>
          </a:ln>
        </p:spPr>
      </p:sp>
      <p:sp>
        <p:nvSpPr>
          <p:cNvPr id="67" name="Google Shape;67;p43"/>
          <p:cNvSpPr/>
          <p:nvPr/>
        </p:nvSpPr>
        <p:spPr>
          <a:xfrm>
            <a:off x="6252160" y="915566"/>
            <a:ext cx="822960" cy="822960"/>
          </a:xfrm>
          <a:prstGeom prst="flowChartConnector">
            <a:avLst/>
          </a:prstGeom>
          <a:solidFill>
            <a:srgbClr val="7FC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43"/>
          <p:cNvSpPr>
            <a:spLocks noGrp="1"/>
          </p:cNvSpPr>
          <p:nvPr>
            <p:ph type="pic" idx="6"/>
          </p:nvPr>
        </p:nvSpPr>
        <p:spPr>
          <a:xfrm>
            <a:off x="6297880" y="961286"/>
            <a:ext cx="731520" cy="731520"/>
          </a:xfrm>
          <a:prstGeom prst="ellipse">
            <a:avLst/>
          </a:prstGeom>
          <a:solidFill>
            <a:srgbClr val="F2F2F2"/>
          </a:solidFill>
          <a:ln>
            <a:noFill/>
          </a:ln>
        </p:spPr>
      </p:sp>
      <p:sp>
        <p:nvSpPr>
          <p:cNvPr id="69" name="Google Shape;69;p43"/>
          <p:cNvSpPr/>
          <p:nvPr/>
        </p:nvSpPr>
        <p:spPr>
          <a:xfrm>
            <a:off x="7565464" y="915566"/>
            <a:ext cx="822960" cy="822960"/>
          </a:xfrm>
          <a:prstGeom prst="flowChartConnector">
            <a:avLst/>
          </a:prstGeom>
          <a:solidFill>
            <a:srgbClr val="BFE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43"/>
          <p:cNvSpPr>
            <a:spLocks noGrp="1"/>
          </p:cNvSpPr>
          <p:nvPr>
            <p:ph type="pic" idx="7"/>
          </p:nvPr>
        </p:nvSpPr>
        <p:spPr>
          <a:xfrm>
            <a:off x="7611184" y="961286"/>
            <a:ext cx="731520" cy="731520"/>
          </a:xfrm>
          <a:prstGeom prst="ellipse">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48"/>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48"/>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48"/>
          <p:cNvSpPr/>
          <p:nvPr/>
        </p:nvSpPr>
        <p:spPr>
          <a:xfrm flipH="1">
            <a:off x="0" y="3723878"/>
            <a:ext cx="9144000" cy="1419622"/>
          </a:xfrm>
          <a:prstGeom prst="rect">
            <a:avLst/>
          </a:pr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48"/>
          <p:cNvSpPr>
            <a:spLocks noGrp="1"/>
          </p:cNvSpPr>
          <p:nvPr>
            <p:ph type="pic" idx="3"/>
          </p:nvPr>
        </p:nvSpPr>
        <p:spPr>
          <a:xfrm>
            <a:off x="3888209" y="3040087"/>
            <a:ext cx="1367581" cy="1367581"/>
          </a:xfrm>
          <a:prstGeom prst="ellipse">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49"/>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49"/>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Google Shape;79;p49"/>
          <p:cNvSpPr>
            <a:spLocks noGrp="1"/>
          </p:cNvSpPr>
          <p:nvPr>
            <p:ph type="pic" idx="3"/>
          </p:nvPr>
        </p:nvSpPr>
        <p:spPr>
          <a:xfrm>
            <a:off x="463352" y="1491630"/>
            <a:ext cx="2546536" cy="3096344"/>
          </a:xfrm>
          <a:prstGeom prst="rect">
            <a:avLst/>
          </a:prstGeom>
          <a:solidFill>
            <a:srgbClr val="F2F2F2"/>
          </a:solidFill>
          <a:ln>
            <a:noFill/>
          </a:ln>
        </p:spPr>
      </p:sp>
      <p:sp>
        <p:nvSpPr>
          <p:cNvPr id="80" name="Google Shape;80;p49"/>
          <p:cNvSpPr>
            <a:spLocks noGrp="1"/>
          </p:cNvSpPr>
          <p:nvPr>
            <p:ph type="pic" idx="4"/>
          </p:nvPr>
        </p:nvSpPr>
        <p:spPr>
          <a:xfrm>
            <a:off x="3297920" y="1491630"/>
            <a:ext cx="2546536" cy="3096344"/>
          </a:xfrm>
          <a:prstGeom prst="rect">
            <a:avLst/>
          </a:prstGeom>
          <a:solidFill>
            <a:srgbClr val="F2F2F2"/>
          </a:solidFill>
          <a:ln>
            <a:noFill/>
          </a:ln>
        </p:spPr>
      </p:sp>
      <p:sp>
        <p:nvSpPr>
          <p:cNvPr id="81" name="Google Shape;81;p49"/>
          <p:cNvSpPr>
            <a:spLocks noGrp="1"/>
          </p:cNvSpPr>
          <p:nvPr>
            <p:ph type="pic" idx="5"/>
          </p:nvPr>
        </p:nvSpPr>
        <p:spPr>
          <a:xfrm>
            <a:off x="6132488" y="1491630"/>
            <a:ext cx="2546536" cy="3096344"/>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50"/>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50"/>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50"/>
          <p:cNvSpPr/>
          <p:nvPr/>
        </p:nvSpPr>
        <p:spPr>
          <a:xfrm flipH="1">
            <a:off x="0" y="2304256"/>
            <a:ext cx="9144000" cy="1419622"/>
          </a:xfrm>
          <a:prstGeom prst="rect">
            <a:avLst/>
          </a:prstGeom>
          <a:solidFill>
            <a:schemeClr val="accent3">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6" name="Google Shape;86;p50" descr="D:\Fullppt\PNG이미지\핸드폰2.png"/>
          <p:cNvPicPr preferRelativeResize="0"/>
          <p:nvPr/>
        </p:nvPicPr>
        <p:blipFill rotWithShape="1">
          <a:blip r:embed="rId3">
            <a:alphaModFix/>
          </a:blip>
          <a:srcRect/>
          <a:stretch/>
        </p:blipFill>
        <p:spPr>
          <a:xfrm>
            <a:off x="3070880" y="1522821"/>
            <a:ext cx="2808312" cy="3400810"/>
          </a:xfrm>
          <a:prstGeom prst="rect">
            <a:avLst/>
          </a:prstGeom>
          <a:noFill/>
          <a:ln>
            <a:noFill/>
          </a:ln>
        </p:spPr>
      </p:pic>
      <p:sp>
        <p:nvSpPr>
          <p:cNvPr id="87" name="Google Shape;87;p50"/>
          <p:cNvSpPr>
            <a:spLocks noGrp="1"/>
          </p:cNvSpPr>
          <p:nvPr>
            <p:ph type="pic" idx="3"/>
          </p:nvPr>
        </p:nvSpPr>
        <p:spPr>
          <a:xfrm>
            <a:off x="3755527" y="1660969"/>
            <a:ext cx="1619609" cy="2501798"/>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51"/>
          <p:cNvSpPr>
            <a:spLocks noGrp="1"/>
          </p:cNvSpPr>
          <p:nvPr>
            <p:ph type="pic" idx="2"/>
          </p:nvPr>
        </p:nvSpPr>
        <p:spPr>
          <a:xfrm>
            <a:off x="0" y="0"/>
            <a:ext cx="9144000" cy="3096344"/>
          </a:xfrm>
          <a:prstGeom prst="rect">
            <a:avLst/>
          </a:prstGeom>
          <a:solidFill>
            <a:srgbClr val="F2F2F2"/>
          </a:solidFill>
          <a:ln>
            <a:noFill/>
          </a:ln>
        </p:spPr>
      </p:sp>
      <p:sp>
        <p:nvSpPr>
          <p:cNvPr id="90" name="Google Shape;90;p51"/>
          <p:cNvSpPr>
            <a:spLocks noGrp="1"/>
          </p:cNvSpPr>
          <p:nvPr>
            <p:ph type="pic" idx="3"/>
          </p:nvPr>
        </p:nvSpPr>
        <p:spPr>
          <a:xfrm>
            <a:off x="5004047" y="1779661"/>
            <a:ext cx="3200431" cy="2410501"/>
          </a:xfrm>
          <a:prstGeom prst="rect">
            <a:avLst/>
          </a:prstGeom>
          <a:solidFill>
            <a:srgbClr val="F2F2F2"/>
          </a:solidFill>
          <a:ln>
            <a:noFill/>
          </a:ln>
        </p:spPr>
      </p:sp>
      <p:pic>
        <p:nvPicPr>
          <p:cNvPr id="91" name="Google Shape;91;p51"/>
          <p:cNvPicPr preferRelativeResize="0"/>
          <p:nvPr/>
        </p:nvPicPr>
        <p:blipFill rotWithShape="1">
          <a:blip r:embed="rId3">
            <a:alphaModFix/>
          </a:blip>
          <a:srcRect/>
          <a:stretch/>
        </p:blipFill>
        <p:spPr>
          <a:xfrm>
            <a:off x="-143576" y="-193429"/>
            <a:ext cx="1360895" cy="1463040"/>
          </a:xfrm>
          <a:prstGeom prst="rect">
            <a:avLst/>
          </a:prstGeom>
          <a:noFill/>
          <a:ln>
            <a:noFill/>
          </a:ln>
        </p:spPr>
      </p:pic>
      <p:sp>
        <p:nvSpPr>
          <p:cNvPr id="92" name="Google Shape;92;p51"/>
          <p:cNvSpPr txBox="1"/>
          <p:nvPr/>
        </p:nvSpPr>
        <p:spPr>
          <a:xfrm>
            <a:off x="5580112" y="31725"/>
            <a:ext cx="3528392"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a:solidFill>
                  <a:srgbClr val="005390"/>
                </a:solidFill>
                <a:latin typeface="Arial"/>
                <a:ea typeface="Arial"/>
                <a:cs typeface="Arial"/>
                <a:sym typeface="Arial"/>
              </a:rPr>
              <a:t>Innovation </a:t>
            </a:r>
            <a:r>
              <a:rPr lang="en-US" sz="1400" b="1" i="0" u="none" strike="noStrike" cap="none" dirty="0">
                <a:solidFill>
                  <a:srgbClr val="996633"/>
                </a:solidFill>
                <a:latin typeface="Arial"/>
                <a:ea typeface="Arial"/>
                <a:cs typeface="Arial"/>
                <a:sym typeface="Arial"/>
              </a:rPr>
              <a:t>.</a:t>
            </a:r>
            <a:r>
              <a:rPr lang="en-US" sz="1400" b="1" i="0" u="none" strike="noStrike" cap="none" dirty="0">
                <a:solidFill>
                  <a:srgbClr val="005390"/>
                </a:solidFill>
                <a:latin typeface="Arial"/>
                <a:ea typeface="Arial"/>
                <a:cs typeface="Arial"/>
                <a:sym typeface="Arial"/>
              </a:rPr>
              <a:t> Inspiration</a:t>
            </a:r>
            <a:r>
              <a:rPr lang="en-US" sz="1400" b="1" i="0" u="none" strike="noStrike" cap="none" dirty="0">
                <a:solidFill>
                  <a:srgbClr val="7F7F7F"/>
                </a:solidFill>
                <a:latin typeface="Arial"/>
                <a:ea typeface="Arial"/>
                <a:cs typeface="Arial"/>
                <a:sym typeface="Arial"/>
              </a:rPr>
              <a:t> </a:t>
            </a:r>
            <a:r>
              <a:rPr lang="en-US" sz="1400" b="1" i="0" u="none" strike="noStrike" cap="none" dirty="0">
                <a:solidFill>
                  <a:srgbClr val="996633"/>
                </a:solidFill>
                <a:latin typeface="Arial"/>
                <a:ea typeface="Arial"/>
                <a:cs typeface="Arial"/>
                <a:sym typeface="Arial"/>
              </a:rPr>
              <a:t>.</a:t>
            </a:r>
            <a:r>
              <a:rPr lang="en-US" sz="1400" b="1" i="0" u="none" strike="noStrike" cap="none" dirty="0">
                <a:solidFill>
                  <a:srgbClr val="7F7F7F"/>
                </a:solidFill>
                <a:latin typeface="Arial"/>
                <a:ea typeface="Arial"/>
                <a:cs typeface="Arial"/>
                <a:sym typeface="Arial"/>
              </a:rPr>
              <a:t> </a:t>
            </a:r>
            <a:r>
              <a:rPr lang="en-US" sz="1400" b="1" i="0" u="none" strike="noStrike" cap="none" dirty="0">
                <a:solidFill>
                  <a:srgbClr val="005390"/>
                </a:solidFill>
                <a:latin typeface="Arial"/>
                <a:ea typeface="Arial"/>
                <a:cs typeface="Arial"/>
                <a:sym typeface="Arial"/>
              </a:rPr>
              <a:t>Intelligence</a:t>
            </a:r>
            <a:endParaRPr sz="1400" b="1" i="0" u="none" strike="noStrike" cap="none" dirty="0">
              <a:solidFill>
                <a:srgbClr val="00539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13"/>
        <p:cNvGrpSpPr/>
        <p:nvPr/>
      </p:nvGrpSpPr>
      <p:grpSpPr>
        <a:xfrm>
          <a:off x="0" y="0"/>
          <a:ext cx="0" cy="0"/>
          <a:chOff x="0" y="0"/>
          <a:chExt cx="0" cy="0"/>
        </a:xfrm>
      </p:grpSpPr>
      <p:sp>
        <p:nvSpPr>
          <p:cNvPr id="14" name="Google Shape;14;p33"/>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Basic Layout">
  <p:cSld name="5_Basic Layout">
    <p:bg>
      <p:bgPr>
        <a:solidFill>
          <a:schemeClr val="lt1"/>
        </a:solidFill>
        <a:effectLst/>
      </p:bgPr>
    </p:bg>
    <p:spTree>
      <p:nvGrpSpPr>
        <p:cNvPr id="1" name="Shape 93"/>
        <p:cNvGrpSpPr/>
        <p:nvPr/>
      </p:nvGrpSpPr>
      <p:grpSpPr>
        <a:xfrm>
          <a:off x="0" y="0"/>
          <a:ext cx="0" cy="0"/>
          <a:chOff x="0" y="0"/>
          <a:chExt cx="0" cy="0"/>
        </a:xfrm>
      </p:grpSpPr>
      <p:sp>
        <p:nvSpPr>
          <p:cNvPr id="94" name="Google Shape;94;p52"/>
          <p:cNvSpPr>
            <a:spLocks noGrp="1"/>
          </p:cNvSpPr>
          <p:nvPr>
            <p:ph type="pic" idx="2"/>
          </p:nvPr>
        </p:nvSpPr>
        <p:spPr>
          <a:xfrm>
            <a:off x="0" y="0"/>
            <a:ext cx="9144000" cy="5143500"/>
          </a:xfrm>
          <a:prstGeom prst="rect">
            <a:avLst/>
          </a:prstGeom>
          <a:solidFill>
            <a:srgbClr val="D8D8D8"/>
          </a:solidFill>
          <a:ln>
            <a:noFill/>
          </a:ln>
        </p:spPr>
      </p:sp>
      <p:sp>
        <p:nvSpPr>
          <p:cNvPr id="95" name="Google Shape;95;p52"/>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52"/>
          <p:cNvSpPr txBox="1">
            <a:spLocks noGrp="1"/>
          </p:cNvSpPr>
          <p:nvPr>
            <p:ph type="body" idx="3"/>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7" name="Google Shape;97;p52"/>
          <p:cNvPicPr preferRelativeResize="0"/>
          <p:nvPr/>
        </p:nvPicPr>
        <p:blipFill rotWithShape="1">
          <a:blip r:embed="rId2">
            <a:alphaModFix/>
          </a:blip>
          <a:srcRect/>
          <a:stretch/>
        </p:blipFill>
        <p:spPr>
          <a:xfrm>
            <a:off x="-143576" y="-193429"/>
            <a:ext cx="1360895" cy="1463040"/>
          </a:xfrm>
          <a:prstGeom prst="rect">
            <a:avLst/>
          </a:prstGeom>
          <a:noFill/>
          <a:ln>
            <a:noFill/>
          </a:ln>
        </p:spPr>
      </p:pic>
      <p:sp>
        <p:nvSpPr>
          <p:cNvPr id="98" name="Google Shape;98;p52"/>
          <p:cNvSpPr txBox="1"/>
          <p:nvPr/>
        </p:nvSpPr>
        <p:spPr>
          <a:xfrm>
            <a:off x="5580112" y="31725"/>
            <a:ext cx="3528392"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a:solidFill>
                  <a:srgbClr val="005390"/>
                </a:solidFill>
                <a:latin typeface="Arial"/>
                <a:ea typeface="Arial"/>
                <a:cs typeface="Arial"/>
                <a:sym typeface="Arial"/>
              </a:rPr>
              <a:t>Innovation </a:t>
            </a:r>
            <a:r>
              <a:rPr lang="en-US" sz="1400" b="1" i="0" u="none" strike="noStrike" cap="none" dirty="0">
                <a:solidFill>
                  <a:srgbClr val="996633"/>
                </a:solidFill>
                <a:latin typeface="Arial"/>
                <a:ea typeface="Arial"/>
                <a:cs typeface="Arial"/>
                <a:sym typeface="Arial"/>
              </a:rPr>
              <a:t>.</a:t>
            </a:r>
            <a:r>
              <a:rPr lang="en-US" sz="1400" b="1" i="0" u="none" strike="noStrike" cap="none" dirty="0">
                <a:solidFill>
                  <a:srgbClr val="005390"/>
                </a:solidFill>
                <a:latin typeface="Arial"/>
                <a:ea typeface="Arial"/>
                <a:cs typeface="Arial"/>
                <a:sym typeface="Arial"/>
              </a:rPr>
              <a:t> Inspiration</a:t>
            </a:r>
            <a:r>
              <a:rPr lang="en-US" sz="1400" b="1" i="0" u="none" strike="noStrike" cap="none" dirty="0">
                <a:solidFill>
                  <a:srgbClr val="7F7F7F"/>
                </a:solidFill>
                <a:latin typeface="Arial"/>
                <a:ea typeface="Arial"/>
                <a:cs typeface="Arial"/>
                <a:sym typeface="Arial"/>
              </a:rPr>
              <a:t> </a:t>
            </a:r>
            <a:r>
              <a:rPr lang="en-US" sz="1400" b="1" i="0" u="none" strike="noStrike" cap="none" dirty="0">
                <a:solidFill>
                  <a:srgbClr val="996633"/>
                </a:solidFill>
                <a:latin typeface="Arial"/>
                <a:ea typeface="Arial"/>
                <a:cs typeface="Arial"/>
                <a:sym typeface="Arial"/>
              </a:rPr>
              <a:t>.</a:t>
            </a:r>
            <a:r>
              <a:rPr lang="en-US" sz="1400" b="1" i="0" u="none" strike="noStrike" cap="none" dirty="0">
                <a:solidFill>
                  <a:srgbClr val="7F7F7F"/>
                </a:solidFill>
                <a:latin typeface="Arial"/>
                <a:ea typeface="Arial"/>
                <a:cs typeface="Arial"/>
                <a:sym typeface="Arial"/>
              </a:rPr>
              <a:t> </a:t>
            </a:r>
            <a:r>
              <a:rPr lang="en-US" sz="1400" b="1" i="0" u="none" strike="noStrike" cap="none" dirty="0">
                <a:solidFill>
                  <a:srgbClr val="005390"/>
                </a:solidFill>
                <a:latin typeface="Arial"/>
                <a:ea typeface="Arial"/>
                <a:cs typeface="Arial"/>
                <a:sym typeface="Arial"/>
              </a:rPr>
              <a:t>Intelligence</a:t>
            </a:r>
            <a:endParaRPr sz="1400" b="1" i="0" u="none" strike="noStrike" cap="none" dirty="0">
              <a:solidFill>
                <a:srgbClr val="00539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53"/>
          <p:cNvSpPr/>
          <p:nvPr/>
        </p:nvSpPr>
        <p:spPr>
          <a:xfrm flipH="1">
            <a:off x="4860032" y="1131590"/>
            <a:ext cx="4283968" cy="2880320"/>
          </a:xfrm>
          <a:prstGeom prst="rect">
            <a:avLst/>
          </a:prstGeom>
          <a:solidFill>
            <a:schemeClr val="accent3">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53"/>
          <p:cNvSpPr>
            <a:spLocks noGrp="1"/>
          </p:cNvSpPr>
          <p:nvPr>
            <p:ph type="pic" idx="2"/>
          </p:nvPr>
        </p:nvSpPr>
        <p:spPr>
          <a:xfrm>
            <a:off x="5332704" y="0"/>
            <a:ext cx="3338624" cy="51435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54"/>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Google Shape;104;p54"/>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54"/>
          <p:cNvSpPr>
            <a:spLocks noGrp="1"/>
          </p:cNvSpPr>
          <p:nvPr>
            <p:ph type="pic" idx="3"/>
          </p:nvPr>
        </p:nvSpPr>
        <p:spPr>
          <a:xfrm>
            <a:off x="0" y="1347614"/>
            <a:ext cx="3049200" cy="2088232"/>
          </a:xfrm>
          <a:prstGeom prst="rect">
            <a:avLst/>
          </a:prstGeom>
          <a:solidFill>
            <a:srgbClr val="F2F2F2"/>
          </a:solidFill>
          <a:ln>
            <a:noFill/>
          </a:ln>
        </p:spPr>
      </p:sp>
      <p:sp>
        <p:nvSpPr>
          <p:cNvPr id="106" name="Google Shape;106;p54"/>
          <p:cNvSpPr>
            <a:spLocks noGrp="1"/>
          </p:cNvSpPr>
          <p:nvPr>
            <p:ph type="pic" idx="4"/>
          </p:nvPr>
        </p:nvSpPr>
        <p:spPr>
          <a:xfrm>
            <a:off x="3047400" y="1347614"/>
            <a:ext cx="3049200" cy="2088232"/>
          </a:xfrm>
          <a:prstGeom prst="rect">
            <a:avLst/>
          </a:prstGeom>
          <a:solidFill>
            <a:srgbClr val="F2F2F2"/>
          </a:solidFill>
          <a:ln>
            <a:noFill/>
          </a:ln>
        </p:spPr>
      </p:sp>
      <p:sp>
        <p:nvSpPr>
          <p:cNvPr id="107" name="Google Shape;107;p54"/>
          <p:cNvSpPr>
            <a:spLocks noGrp="1"/>
          </p:cNvSpPr>
          <p:nvPr>
            <p:ph type="pic" idx="5"/>
          </p:nvPr>
        </p:nvSpPr>
        <p:spPr>
          <a:xfrm>
            <a:off x="6094800" y="1347614"/>
            <a:ext cx="3049200" cy="2088232"/>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55"/>
          <p:cNvSpPr>
            <a:spLocks noGrp="1"/>
          </p:cNvSpPr>
          <p:nvPr>
            <p:ph type="pic" idx="2"/>
          </p:nvPr>
        </p:nvSpPr>
        <p:spPr>
          <a:xfrm>
            <a:off x="3119664" y="241759"/>
            <a:ext cx="2880000" cy="1512000"/>
          </a:xfrm>
          <a:prstGeom prst="rect">
            <a:avLst/>
          </a:prstGeom>
          <a:solidFill>
            <a:srgbClr val="F2F2F2"/>
          </a:solidFill>
          <a:ln>
            <a:noFill/>
          </a:ln>
        </p:spPr>
      </p:sp>
      <p:sp>
        <p:nvSpPr>
          <p:cNvPr id="110" name="Google Shape;110;p55"/>
          <p:cNvSpPr/>
          <p:nvPr/>
        </p:nvSpPr>
        <p:spPr>
          <a:xfrm flipH="1">
            <a:off x="164882" y="227329"/>
            <a:ext cx="2880000" cy="4674412"/>
          </a:xfrm>
          <a:prstGeom prst="rect">
            <a:avLst/>
          </a:pr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 name="Google Shape;111;p55"/>
          <p:cNvSpPr/>
          <p:nvPr/>
        </p:nvSpPr>
        <p:spPr>
          <a:xfrm flipH="1">
            <a:off x="6069538" y="227329"/>
            <a:ext cx="2880000" cy="4674412"/>
          </a:xfrm>
          <a:prstGeom prst="rect">
            <a:avLst/>
          </a:pr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 name="Google Shape;112;p55"/>
          <p:cNvSpPr>
            <a:spLocks noGrp="1"/>
          </p:cNvSpPr>
          <p:nvPr>
            <p:ph type="pic" idx="3"/>
          </p:nvPr>
        </p:nvSpPr>
        <p:spPr>
          <a:xfrm>
            <a:off x="3119664" y="1815750"/>
            <a:ext cx="2880000" cy="1512000"/>
          </a:xfrm>
          <a:prstGeom prst="rect">
            <a:avLst/>
          </a:prstGeom>
          <a:solidFill>
            <a:srgbClr val="F2F2F2"/>
          </a:solidFill>
          <a:ln>
            <a:noFill/>
          </a:ln>
        </p:spPr>
      </p:sp>
      <p:sp>
        <p:nvSpPr>
          <p:cNvPr id="113" name="Google Shape;113;p55"/>
          <p:cNvSpPr>
            <a:spLocks noGrp="1"/>
          </p:cNvSpPr>
          <p:nvPr>
            <p:ph type="pic" idx="4"/>
          </p:nvPr>
        </p:nvSpPr>
        <p:spPr>
          <a:xfrm>
            <a:off x="3119664" y="3389741"/>
            <a:ext cx="2880000" cy="1512000"/>
          </a:xfrm>
          <a:prstGeom prst="rect">
            <a:avLst/>
          </a:prstGeom>
          <a:solidFill>
            <a:srgbClr val="F2F2F2"/>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6"/>
          <p:cNvSpPr/>
          <p:nvPr/>
        </p:nvSpPr>
        <p:spPr>
          <a:xfrm flipH="1">
            <a:off x="0" y="0"/>
            <a:ext cx="9144000" cy="5143500"/>
          </a:xfrm>
          <a:custGeom>
            <a:avLst/>
            <a:gdLst/>
            <a:ahLst/>
            <a:cxnLst/>
            <a:rect l="l" t="t" r="r" b="b"/>
            <a:pathLst>
              <a:path w="9153539" h="5143500" extrusionOk="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56"/>
          <p:cNvSpPr>
            <a:spLocks noGrp="1"/>
          </p:cNvSpPr>
          <p:nvPr>
            <p:ph type="pic" idx="2"/>
          </p:nvPr>
        </p:nvSpPr>
        <p:spPr>
          <a:xfrm>
            <a:off x="3960440" y="267494"/>
            <a:ext cx="3294112" cy="1512168"/>
          </a:xfrm>
          <a:prstGeom prst="rect">
            <a:avLst/>
          </a:prstGeom>
          <a:solidFill>
            <a:srgbClr val="F2F2F2"/>
          </a:solidFill>
          <a:ln>
            <a:noFill/>
          </a:ln>
        </p:spPr>
      </p:sp>
      <p:sp>
        <p:nvSpPr>
          <p:cNvPr id="117" name="Google Shape;117;p56"/>
          <p:cNvSpPr>
            <a:spLocks noGrp="1"/>
          </p:cNvSpPr>
          <p:nvPr>
            <p:ph type="pic" idx="3"/>
          </p:nvPr>
        </p:nvSpPr>
        <p:spPr>
          <a:xfrm>
            <a:off x="7308472" y="1851670"/>
            <a:ext cx="1512000" cy="1512168"/>
          </a:xfrm>
          <a:prstGeom prst="rect">
            <a:avLst/>
          </a:prstGeom>
          <a:solidFill>
            <a:srgbClr val="F2F2F2"/>
          </a:solidFill>
          <a:ln>
            <a:noFill/>
          </a:ln>
        </p:spPr>
      </p:sp>
      <p:sp>
        <p:nvSpPr>
          <p:cNvPr id="118" name="Google Shape;118;p56"/>
          <p:cNvSpPr>
            <a:spLocks noGrp="1"/>
          </p:cNvSpPr>
          <p:nvPr>
            <p:ph type="pic" idx="4"/>
          </p:nvPr>
        </p:nvSpPr>
        <p:spPr>
          <a:xfrm>
            <a:off x="5742552" y="3435846"/>
            <a:ext cx="3077920" cy="1512168"/>
          </a:xfrm>
          <a:prstGeom prst="rect">
            <a:avLst/>
          </a:prstGeom>
          <a:solidFill>
            <a:srgbClr val="F2F2F2"/>
          </a:solidFill>
          <a:ln>
            <a:noFill/>
          </a:ln>
        </p:spPr>
      </p:sp>
      <p:sp>
        <p:nvSpPr>
          <p:cNvPr id="119" name="Google Shape;119;p56"/>
          <p:cNvSpPr>
            <a:spLocks noGrp="1"/>
          </p:cNvSpPr>
          <p:nvPr>
            <p:ph type="pic" idx="5"/>
          </p:nvPr>
        </p:nvSpPr>
        <p:spPr>
          <a:xfrm>
            <a:off x="3960440" y="1851670"/>
            <a:ext cx="1728192" cy="3096344"/>
          </a:xfrm>
          <a:prstGeom prst="rect">
            <a:avLst/>
          </a:prstGeom>
          <a:solidFill>
            <a:srgbClr val="F2F2F2"/>
          </a:solidFill>
          <a:ln>
            <a:noFill/>
          </a:ln>
        </p:spPr>
      </p:sp>
      <p:sp>
        <p:nvSpPr>
          <p:cNvPr id="120" name="Google Shape;120;p56"/>
          <p:cNvSpPr>
            <a:spLocks noGrp="1"/>
          </p:cNvSpPr>
          <p:nvPr>
            <p:ph type="pic" idx="6"/>
          </p:nvPr>
        </p:nvSpPr>
        <p:spPr>
          <a:xfrm>
            <a:off x="5742552" y="1851099"/>
            <a:ext cx="1512000" cy="1512168"/>
          </a:xfrm>
          <a:prstGeom prst="rect">
            <a:avLst/>
          </a:prstGeom>
          <a:solidFill>
            <a:srgbClr val="F2F2F2"/>
          </a:solidFill>
          <a:ln>
            <a:noFill/>
          </a:ln>
        </p:spPr>
      </p:sp>
      <p:sp>
        <p:nvSpPr>
          <p:cNvPr id="121" name="Google Shape;121;p56"/>
          <p:cNvSpPr>
            <a:spLocks noGrp="1"/>
          </p:cNvSpPr>
          <p:nvPr>
            <p:ph type="pic" idx="7"/>
          </p:nvPr>
        </p:nvSpPr>
        <p:spPr>
          <a:xfrm>
            <a:off x="7308472" y="267494"/>
            <a:ext cx="1512000" cy="1512168"/>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7"/>
          <p:cNvSpPr txBox="1">
            <a:spLocks noGrp="1"/>
          </p:cNvSpPr>
          <p:nvPr>
            <p:ph type="body" idx="1"/>
          </p:nvPr>
        </p:nvSpPr>
        <p:spPr>
          <a:xfrm>
            <a:off x="242646" y="267494"/>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124"/>
        <p:cNvGrpSpPr/>
        <p:nvPr/>
      </p:nvGrpSpPr>
      <p:grpSpPr>
        <a:xfrm>
          <a:off x="0" y="0"/>
          <a:ext cx="0" cy="0"/>
          <a:chOff x="0" y="0"/>
          <a:chExt cx="0" cy="0"/>
        </a:xfrm>
      </p:grpSpPr>
      <p:sp>
        <p:nvSpPr>
          <p:cNvPr id="125" name="Google Shape;125;p58"/>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58"/>
          <p:cNvSpPr/>
          <p:nvPr/>
        </p:nvSpPr>
        <p:spPr>
          <a:xfrm>
            <a:off x="354008" y="1131589"/>
            <a:ext cx="2849840" cy="364917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58"/>
          <p:cNvSpPr/>
          <p:nvPr/>
        </p:nvSpPr>
        <p:spPr>
          <a:xfrm>
            <a:off x="531932" y="1347500"/>
            <a:ext cx="108520" cy="3240473"/>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58"/>
          <p:cNvSpPr/>
          <p:nvPr/>
        </p:nvSpPr>
        <p:spPr>
          <a:xfrm rot="5400000">
            <a:off x="2592642" y="1238201"/>
            <a:ext cx="502331" cy="502331"/>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ontents slide layout">
  <p:cSld name="3_Contents slide layout">
    <p:spTree>
      <p:nvGrpSpPr>
        <p:cNvPr id="1" name="Shape 129"/>
        <p:cNvGrpSpPr/>
        <p:nvPr/>
      </p:nvGrpSpPr>
      <p:grpSpPr>
        <a:xfrm>
          <a:off x="0" y="0"/>
          <a:ext cx="0" cy="0"/>
          <a:chOff x="0" y="0"/>
          <a:chExt cx="0" cy="0"/>
        </a:xfrm>
      </p:grpSpPr>
      <p:sp>
        <p:nvSpPr>
          <p:cNvPr id="130" name="Google Shape;130;p59"/>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59"/>
          <p:cNvSpPr/>
          <p:nvPr/>
        </p:nvSpPr>
        <p:spPr>
          <a:xfrm>
            <a:off x="0" y="4610653"/>
            <a:ext cx="9144000" cy="541818"/>
          </a:xfrm>
          <a:custGeom>
            <a:avLst/>
            <a:gdLst/>
            <a:ahLst/>
            <a:cxnLst/>
            <a:rect l="l" t="t" r="r" b="b"/>
            <a:pathLst>
              <a:path w="12192000" h="722424" extrusionOk="0">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rgbClr val="BFE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132" name="Google Shape;132;p59"/>
          <p:cNvSpPr/>
          <p:nvPr/>
        </p:nvSpPr>
        <p:spPr>
          <a:xfrm flipH="1">
            <a:off x="0" y="4786347"/>
            <a:ext cx="9144000" cy="366124"/>
          </a:xfrm>
          <a:custGeom>
            <a:avLst/>
            <a:gdLst/>
            <a:ahLst/>
            <a:cxnLst/>
            <a:rect l="l" t="t" r="r" b="b"/>
            <a:pathLst>
              <a:path w="12192000" h="488165" extrusionOk="0">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133" name="Google Shape;133;p59"/>
          <p:cNvSpPr/>
          <p:nvPr/>
        </p:nvSpPr>
        <p:spPr>
          <a:xfrm>
            <a:off x="467544" y="1497208"/>
            <a:ext cx="1280160" cy="54864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59"/>
          <p:cNvSpPr/>
          <p:nvPr/>
        </p:nvSpPr>
        <p:spPr>
          <a:xfrm>
            <a:off x="1851680" y="1497208"/>
            <a:ext cx="1280160" cy="54864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59"/>
          <p:cNvSpPr/>
          <p:nvPr/>
        </p:nvSpPr>
        <p:spPr>
          <a:xfrm>
            <a:off x="3219832" y="1497208"/>
            <a:ext cx="1280160" cy="54864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59"/>
          <p:cNvSpPr/>
          <p:nvPr/>
        </p:nvSpPr>
        <p:spPr>
          <a:xfrm>
            <a:off x="4597053" y="1493701"/>
            <a:ext cx="1280160" cy="548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59"/>
          <p:cNvSpPr/>
          <p:nvPr/>
        </p:nvSpPr>
        <p:spPr>
          <a:xfrm>
            <a:off x="5981189" y="1493701"/>
            <a:ext cx="1280160" cy="548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8" name="Google Shape;138;p59"/>
          <p:cNvSpPr/>
          <p:nvPr/>
        </p:nvSpPr>
        <p:spPr>
          <a:xfrm>
            <a:off x="7349341" y="1493701"/>
            <a:ext cx="1280160" cy="5486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02">
  <p:cSld name="Title and Content 02">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386954" y="374697"/>
            <a:ext cx="3702908" cy="994172"/>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34"/>
          <p:cNvSpPr txBox="1">
            <a:spLocks noGrp="1"/>
          </p:cNvSpPr>
          <p:nvPr>
            <p:ph type="body" idx="1"/>
          </p:nvPr>
        </p:nvSpPr>
        <p:spPr>
          <a:xfrm>
            <a:off x="404220" y="1369219"/>
            <a:ext cx="3685642" cy="3263504"/>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34"/>
          <p:cNvSpPr/>
          <p:nvPr/>
        </p:nvSpPr>
        <p:spPr>
          <a:xfrm rot="10800000">
            <a:off x="386953" y="-12541"/>
            <a:ext cx="943964" cy="828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19" name="Google Shape;19;p34"/>
          <p:cNvPicPr preferRelativeResize="0"/>
          <p:nvPr/>
        </p:nvPicPr>
        <p:blipFill rotWithShape="1">
          <a:blip r:embed="rId2">
            <a:alphaModFix/>
          </a:blip>
          <a:srcRect/>
          <a:stretch/>
        </p:blipFill>
        <p:spPr>
          <a:xfrm>
            <a:off x="354035" y="4696077"/>
            <a:ext cx="804764" cy="310500"/>
          </a:xfrm>
          <a:prstGeom prst="rect">
            <a:avLst/>
          </a:prstGeom>
          <a:noFill/>
          <a:ln>
            <a:noFill/>
          </a:ln>
        </p:spPr>
      </p:pic>
      <p:sp>
        <p:nvSpPr>
          <p:cNvPr id="20" name="Google Shape;20;p34"/>
          <p:cNvSpPr/>
          <p:nvPr/>
        </p:nvSpPr>
        <p:spPr>
          <a:xfrm>
            <a:off x="8528752" y="4807048"/>
            <a:ext cx="210038" cy="2100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1" name="Google Shape;21;p34"/>
          <p:cNvSpPr txBox="1">
            <a:spLocks noGrp="1"/>
          </p:cNvSpPr>
          <p:nvPr>
            <p:ph type="sldNum" idx="12"/>
          </p:nvPr>
        </p:nvSpPr>
        <p:spPr>
          <a:xfrm>
            <a:off x="8522772" y="4841805"/>
            <a:ext cx="220845" cy="140525"/>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22" name="Google Shape;22;p34"/>
          <p:cNvSpPr/>
          <p:nvPr/>
        </p:nvSpPr>
        <p:spPr>
          <a:xfrm>
            <a:off x="5890847" y="741403"/>
            <a:ext cx="3246847" cy="3660695"/>
          </a:xfrm>
          <a:prstGeom prst="rect">
            <a:avLst/>
          </a:prstGeom>
          <a:solidFill>
            <a:schemeClr val="accent1"/>
          </a:solidFill>
          <a:ln w="25400" cap="flat" cmpd="sng">
            <a:solidFill>
              <a:srgbClr val="0053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3" name="Google Shape;23;p34"/>
          <p:cNvSpPr/>
          <p:nvPr/>
        </p:nvSpPr>
        <p:spPr>
          <a:xfrm>
            <a:off x="3830862" y="475210"/>
            <a:ext cx="4178931" cy="4178930"/>
          </a:xfrm>
          <a:prstGeom prst="ellipse">
            <a:avLst/>
          </a:prstGeom>
          <a:solidFill>
            <a:schemeClr val="lt2">
              <a:alpha val="5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4" name="Google Shape;24;p34"/>
          <p:cNvSpPr>
            <a:spLocks noGrp="1"/>
          </p:cNvSpPr>
          <p:nvPr>
            <p:ph type="pic" idx="2"/>
          </p:nvPr>
        </p:nvSpPr>
        <p:spPr>
          <a:xfrm>
            <a:off x="4091409" y="741402"/>
            <a:ext cx="3663636" cy="3663636"/>
          </a:xfrm>
          <a:prstGeom prst="ellipse">
            <a:avLst/>
          </a:prstGeom>
          <a:solidFill>
            <a:srgbClr val="D8D8D8"/>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6"/>
          <p:cNvSpPr/>
          <p:nvPr/>
        </p:nvSpPr>
        <p:spPr>
          <a:xfrm>
            <a:off x="0" y="3075806"/>
            <a:ext cx="9144000" cy="1728192"/>
          </a:xfrm>
          <a:prstGeom prst="rect">
            <a:avLst/>
          </a:prstGeom>
          <a:gradFill>
            <a:gsLst>
              <a:gs pos="0">
                <a:srgbClr val="FFFFFF">
                  <a:alpha val="0"/>
                </a:srgbClr>
              </a:gs>
              <a:gs pos="20000">
                <a:srgbClr val="FFFFFF">
                  <a:alpha val="89411"/>
                </a:srgbClr>
              </a:gs>
              <a:gs pos="80000">
                <a:srgbClr val="FFFFFF">
                  <a:alpha val="89411"/>
                </a:srgbClr>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46"/>
          <p:cNvSpPr txBox="1">
            <a:spLocks noGrp="1"/>
          </p:cNvSpPr>
          <p:nvPr>
            <p:ph type="body" idx="1"/>
          </p:nvPr>
        </p:nvSpPr>
        <p:spPr>
          <a:xfrm>
            <a:off x="0" y="3295076"/>
            <a:ext cx="9144000" cy="612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46"/>
          <p:cNvSpPr txBox="1">
            <a:spLocks noGrp="1"/>
          </p:cNvSpPr>
          <p:nvPr>
            <p:ph type="body" idx="2"/>
          </p:nvPr>
        </p:nvSpPr>
        <p:spPr>
          <a:xfrm>
            <a:off x="-148" y="392016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layout">
  <p:cSld name="End Slide layou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47"/>
          <p:cNvSpPr/>
          <p:nvPr/>
        </p:nvSpPr>
        <p:spPr>
          <a:xfrm>
            <a:off x="2519772" y="519522"/>
            <a:ext cx="4104456" cy="4104456"/>
          </a:xfrm>
          <a:prstGeom prst="ellipse">
            <a:avLst/>
          </a:prstGeom>
          <a:solidFill>
            <a:schemeClr val="accent1">
              <a:alpha val="7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47"/>
          <p:cNvSpPr txBox="1">
            <a:spLocks noGrp="1"/>
          </p:cNvSpPr>
          <p:nvPr>
            <p:ph type="body" idx="1"/>
          </p:nvPr>
        </p:nvSpPr>
        <p:spPr>
          <a:xfrm>
            <a:off x="2519772" y="2116842"/>
            <a:ext cx="4104456" cy="5760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7"/>
          <p:cNvSpPr txBox="1">
            <a:spLocks noGrp="1"/>
          </p:cNvSpPr>
          <p:nvPr>
            <p:ph type="body" idx="2"/>
          </p:nvPr>
        </p:nvSpPr>
        <p:spPr>
          <a:xfrm>
            <a:off x="2519624" y="2715766"/>
            <a:ext cx="4104456"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Title Slide">
  <p:cSld name="8_Title Slide">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0" y="0"/>
            <a:ext cx="9144000" cy="88446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Agenda Layout">
  <p:cSld name="1_Agenda Layou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41"/>
          <p:cNvSpPr/>
          <p:nvPr/>
        </p:nvSpPr>
        <p:spPr>
          <a:xfrm flipH="1">
            <a:off x="0" y="0"/>
            <a:ext cx="3203848" cy="5143500"/>
          </a:xfrm>
          <a:prstGeom prst="rect">
            <a:avLst/>
          </a:pr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0" name="Google Shape;40;p41"/>
          <p:cNvPicPr preferRelativeResize="0"/>
          <p:nvPr/>
        </p:nvPicPr>
        <p:blipFill rotWithShape="1">
          <a:blip r:embed="rId3">
            <a:alphaModFix/>
          </a:blip>
          <a:srcRect/>
          <a:stretch/>
        </p:blipFill>
        <p:spPr>
          <a:xfrm>
            <a:off x="-108520" y="-148570"/>
            <a:ext cx="1190783" cy="12801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42"/>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42"/>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6_Images &amp; Contents Layout">
  <p:cSld name="56_Images &amp; Contents Layout">
    <p:spTree>
      <p:nvGrpSpPr>
        <p:cNvPr id="1" name="Shape 44"/>
        <p:cNvGrpSpPr/>
        <p:nvPr/>
      </p:nvGrpSpPr>
      <p:grpSpPr>
        <a:xfrm>
          <a:off x="0" y="0"/>
          <a:ext cx="0" cy="0"/>
          <a:chOff x="0" y="0"/>
          <a:chExt cx="0" cy="0"/>
        </a:xfrm>
      </p:grpSpPr>
      <p:sp>
        <p:nvSpPr>
          <p:cNvPr id="45" name="Google Shape;45;p44"/>
          <p:cNvSpPr>
            <a:spLocks noGrp="1"/>
          </p:cNvSpPr>
          <p:nvPr>
            <p:ph type="pic" idx="2"/>
          </p:nvPr>
        </p:nvSpPr>
        <p:spPr>
          <a:xfrm>
            <a:off x="3705068" y="0"/>
            <a:ext cx="5438933" cy="51435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1.pn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7">
            <a:alphaModFix/>
          </a:blip>
          <a:srcRect/>
          <a:stretch/>
        </p:blipFill>
        <p:spPr>
          <a:xfrm>
            <a:off x="-36023" y="-90274"/>
            <a:ext cx="935615" cy="1005840"/>
          </a:xfrm>
          <a:prstGeom prst="rect">
            <a:avLst/>
          </a:prstGeom>
          <a:noFill/>
          <a:ln>
            <a:noFill/>
          </a:ln>
        </p:spPr>
      </p:pic>
      <p:sp>
        <p:nvSpPr>
          <p:cNvPr id="11" name="Google Shape;11;p31"/>
          <p:cNvSpPr txBox="1"/>
          <p:nvPr/>
        </p:nvSpPr>
        <p:spPr>
          <a:xfrm>
            <a:off x="5580112" y="31725"/>
            <a:ext cx="3528392" cy="28469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US" sz="1050" b="1" i="0" u="none" strike="noStrike" cap="none" dirty="0">
                <a:solidFill>
                  <a:srgbClr val="0F2D52"/>
                </a:solidFill>
                <a:latin typeface="Arial"/>
                <a:ea typeface="Arial"/>
                <a:cs typeface="Arial"/>
                <a:sym typeface="Arial"/>
              </a:rPr>
              <a:t>Innovation</a:t>
            </a:r>
            <a:r>
              <a:rPr lang="en-US" sz="1250" b="1" i="0" u="none" strike="noStrike" cap="none" dirty="0">
                <a:solidFill>
                  <a:srgbClr val="538CD5"/>
                </a:solidFill>
                <a:latin typeface="Arial"/>
                <a:ea typeface="Arial"/>
                <a:cs typeface="Arial"/>
                <a:sym typeface="Arial"/>
              </a:rPr>
              <a:t> </a:t>
            </a:r>
            <a:r>
              <a:rPr lang="en-US" sz="1250" b="1" i="0" u="none" strike="noStrike" cap="none" dirty="0">
                <a:solidFill>
                  <a:srgbClr val="836B22"/>
                </a:solidFill>
                <a:latin typeface="Arial"/>
                <a:ea typeface="Arial"/>
                <a:cs typeface="Arial"/>
                <a:sym typeface="Arial"/>
              </a:rPr>
              <a:t>.</a:t>
            </a:r>
            <a:r>
              <a:rPr lang="en-US" sz="1250" b="1" i="0" u="none" strike="noStrike" cap="none" dirty="0">
                <a:solidFill>
                  <a:srgbClr val="538CD5"/>
                </a:solidFill>
                <a:latin typeface="Arial"/>
                <a:ea typeface="Arial"/>
                <a:cs typeface="Arial"/>
                <a:sym typeface="Arial"/>
              </a:rPr>
              <a:t> </a:t>
            </a:r>
            <a:r>
              <a:rPr lang="en-US" sz="1100" b="1" i="0" u="none" strike="noStrike" cap="none" dirty="0">
                <a:solidFill>
                  <a:srgbClr val="0F2D52"/>
                </a:solidFill>
                <a:latin typeface="Arial"/>
                <a:ea typeface="Arial"/>
                <a:cs typeface="Arial"/>
                <a:sym typeface="Arial"/>
              </a:rPr>
              <a:t>Inspiration</a:t>
            </a:r>
            <a:r>
              <a:rPr lang="en-US" sz="1250" b="1" i="0" u="none" strike="noStrike" cap="none" dirty="0">
                <a:solidFill>
                  <a:srgbClr val="538CD5"/>
                </a:solidFill>
                <a:latin typeface="Arial"/>
                <a:ea typeface="Arial"/>
                <a:cs typeface="Arial"/>
                <a:sym typeface="Arial"/>
              </a:rPr>
              <a:t> </a:t>
            </a:r>
            <a:r>
              <a:rPr lang="en-US" sz="1250" b="1" i="0" u="none" strike="noStrike" cap="none" dirty="0">
                <a:solidFill>
                  <a:srgbClr val="836B22"/>
                </a:solidFill>
                <a:latin typeface="Arial"/>
                <a:ea typeface="Arial"/>
                <a:cs typeface="Arial"/>
                <a:sym typeface="Arial"/>
              </a:rPr>
              <a:t>.</a:t>
            </a:r>
            <a:r>
              <a:rPr lang="en-US" sz="1250" b="1" i="0" u="none" strike="noStrike" cap="none" dirty="0">
                <a:solidFill>
                  <a:srgbClr val="538CD5"/>
                </a:solidFill>
                <a:latin typeface="Arial"/>
                <a:ea typeface="Arial"/>
                <a:cs typeface="Arial"/>
                <a:sym typeface="Arial"/>
              </a:rPr>
              <a:t> </a:t>
            </a:r>
            <a:r>
              <a:rPr lang="en-US" sz="1050" b="1" i="0" u="none" strike="noStrike" cap="none" dirty="0">
                <a:solidFill>
                  <a:srgbClr val="0F2D52"/>
                </a:solidFill>
                <a:latin typeface="Arial"/>
                <a:ea typeface="Arial"/>
                <a:cs typeface="Arial"/>
                <a:sym typeface="Arial"/>
              </a:rPr>
              <a:t>Intelligence</a:t>
            </a:r>
            <a:endParaRPr sz="1250" b="1" i="0" u="none" strike="noStrike" cap="none" dirty="0">
              <a:solidFill>
                <a:srgbClr val="0F2D5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35"/>
          <p:cNvSpPr txBox="1"/>
          <p:nvPr/>
        </p:nvSpPr>
        <p:spPr>
          <a:xfrm>
            <a:off x="5580112" y="31725"/>
            <a:ext cx="3528392" cy="28469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US" sz="1050" b="1" i="0" u="none" strike="noStrike" cap="none" dirty="0">
                <a:solidFill>
                  <a:srgbClr val="0F2D52"/>
                </a:solidFill>
                <a:latin typeface="Arial"/>
                <a:ea typeface="Arial"/>
                <a:cs typeface="Arial"/>
                <a:sym typeface="Arial"/>
              </a:rPr>
              <a:t>Innovation</a:t>
            </a:r>
            <a:r>
              <a:rPr lang="en-US" sz="1250" b="1" i="0" u="none" strike="noStrike" cap="none" dirty="0">
                <a:solidFill>
                  <a:srgbClr val="538CD5"/>
                </a:solidFill>
                <a:latin typeface="Arial"/>
                <a:ea typeface="Arial"/>
                <a:cs typeface="Arial"/>
                <a:sym typeface="Arial"/>
              </a:rPr>
              <a:t> </a:t>
            </a:r>
            <a:r>
              <a:rPr lang="en-US" sz="1250" b="1" i="0" u="none" strike="noStrike" cap="none" dirty="0">
                <a:solidFill>
                  <a:srgbClr val="836B22"/>
                </a:solidFill>
                <a:latin typeface="Arial"/>
                <a:ea typeface="Arial"/>
                <a:cs typeface="Arial"/>
                <a:sym typeface="Arial"/>
              </a:rPr>
              <a:t>.</a:t>
            </a:r>
            <a:r>
              <a:rPr lang="en-US" sz="1250" b="1" i="0" u="none" strike="noStrike" cap="none" dirty="0">
                <a:solidFill>
                  <a:srgbClr val="538CD5"/>
                </a:solidFill>
                <a:latin typeface="Arial"/>
                <a:ea typeface="Arial"/>
                <a:cs typeface="Arial"/>
                <a:sym typeface="Arial"/>
              </a:rPr>
              <a:t> </a:t>
            </a:r>
            <a:r>
              <a:rPr lang="en-US" sz="1100" b="1" i="0" u="none" strike="noStrike" cap="none" dirty="0">
                <a:solidFill>
                  <a:srgbClr val="0F2D52"/>
                </a:solidFill>
                <a:latin typeface="Arial"/>
                <a:ea typeface="Arial"/>
                <a:cs typeface="Arial"/>
                <a:sym typeface="Arial"/>
              </a:rPr>
              <a:t>Inspiration</a:t>
            </a:r>
            <a:r>
              <a:rPr lang="en-US" sz="1250" b="1" i="0" u="none" strike="noStrike" cap="none" dirty="0">
                <a:solidFill>
                  <a:srgbClr val="0F2D52"/>
                </a:solidFill>
                <a:latin typeface="Arial"/>
                <a:ea typeface="Arial"/>
                <a:cs typeface="Arial"/>
                <a:sym typeface="Arial"/>
              </a:rPr>
              <a:t> </a:t>
            </a:r>
            <a:r>
              <a:rPr lang="en-US" sz="1250" b="1" i="0" u="none" strike="noStrike" cap="none" dirty="0">
                <a:solidFill>
                  <a:srgbClr val="836B22"/>
                </a:solidFill>
                <a:latin typeface="Arial"/>
                <a:ea typeface="Arial"/>
                <a:cs typeface="Arial"/>
                <a:sym typeface="Arial"/>
              </a:rPr>
              <a:t>.</a:t>
            </a:r>
            <a:r>
              <a:rPr lang="en-US" sz="1250" b="1" i="0" u="none" strike="noStrike" cap="none" dirty="0">
                <a:solidFill>
                  <a:srgbClr val="538CD5"/>
                </a:solidFill>
                <a:latin typeface="Arial"/>
                <a:ea typeface="Arial"/>
                <a:cs typeface="Arial"/>
                <a:sym typeface="Arial"/>
              </a:rPr>
              <a:t> </a:t>
            </a:r>
            <a:r>
              <a:rPr lang="en-US" sz="1050" b="1" i="0" u="none" strike="noStrike" cap="none" dirty="0">
                <a:solidFill>
                  <a:srgbClr val="0F2D52"/>
                </a:solidFill>
                <a:latin typeface="Arial"/>
                <a:ea typeface="Arial"/>
                <a:cs typeface="Arial"/>
                <a:sym typeface="Arial"/>
              </a:rPr>
              <a:t>Intelligence</a:t>
            </a:r>
            <a:endParaRPr sz="1250" b="1" i="0" u="none" strike="noStrike" cap="none" dirty="0">
              <a:solidFill>
                <a:srgbClr val="0F2D52"/>
              </a:solidFill>
              <a:latin typeface="Arial"/>
              <a:ea typeface="Arial"/>
              <a:cs typeface="Arial"/>
              <a:sym typeface="Arial"/>
            </a:endParaRPr>
          </a:p>
        </p:txBody>
      </p:sp>
      <p:pic>
        <p:nvPicPr>
          <p:cNvPr id="35" name="Google Shape;35;p35"/>
          <p:cNvPicPr preferRelativeResize="0"/>
          <p:nvPr/>
        </p:nvPicPr>
        <p:blipFill rotWithShape="1">
          <a:blip r:embed="rId24">
            <a:alphaModFix/>
          </a:blip>
          <a:srcRect/>
          <a:stretch/>
        </p:blipFill>
        <p:spPr>
          <a:xfrm>
            <a:off x="-36023" y="-90274"/>
            <a:ext cx="935615" cy="10058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na2.documents.adobe.com/public/esignWidget?wid=CBFCIBAA3AAABLblqZhAeYzQPgl681Q_lpOpIEJvvSVIwxuKdHg6IxvdfdZeJyu8x86iolo1yHEh-VzZB4Oc*"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43" name="Google Shape;143;p1"/>
          <p:cNvGrpSpPr/>
          <p:nvPr/>
        </p:nvGrpSpPr>
        <p:grpSpPr>
          <a:xfrm>
            <a:off x="3292395" y="1217464"/>
            <a:ext cx="5972400" cy="2216580"/>
            <a:chOff x="3643932" y="1348264"/>
            <a:chExt cx="5972400" cy="2216580"/>
          </a:xfrm>
        </p:grpSpPr>
        <p:sp>
          <p:nvSpPr>
            <p:cNvPr id="144" name="Google Shape;144;p1"/>
            <p:cNvSpPr txBox="1"/>
            <p:nvPr/>
          </p:nvSpPr>
          <p:spPr>
            <a:xfrm>
              <a:off x="3892139" y="1348264"/>
              <a:ext cx="5347331" cy="83095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800" b="1" i="0" u="none" strike="noStrike" cap="none" dirty="0" err="1">
                  <a:solidFill>
                    <a:srgbClr val="0F2D53"/>
                  </a:solidFill>
                  <a:latin typeface="Arial"/>
                  <a:ea typeface="Arial"/>
                  <a:cs typeface="Arial"/>
                  <a:sym typeface="Arial"/>
                </a:rPr>
                <a:t>Virscend</a:t>
              </a:r>
              <a:r>
                <a:rPr lang="en-US" sz="4800" b="1" i="0" u="none" strike="noStrike" cap="none" dirty="0">
                  <a:solidFill>
                    <a:srgbClr val="0F2D53"/>
                  </a:solidFill>
                  <a:latin typeface="Arial"/>
                  <a:ea typeface="Arial"/>
                  <a:cs typeface="Arial"/>
                  <a:sym typeface="Arial"/>
                </a:rPr>
                <a:t> </a:t>
              </a:r>
              <a:r>
                <a:rPr lang="zh-CN" altLang="en-US" sz="4800" b="1" i="0" u="none" strike="noStrike" cap="none" dirty="0">
                  <a:solidFill>
                    <a:srgbClr val="0F2D53"/>
                  </a:solidFill>
                  <a:latin typeface="Arial"/>
                  <a:ea typeface="Arial"/>
                  <a:cs typeface="Arial"/>
                  <a:sym typeface="Arial"/>
                </a:rPr>
                <a:t>大學</a:t>
              </a:r>
              <a:r>
                <a:rPr lang="en-US" sz="4800" b="1" i="0" u="none" strike="noStrike" cap="none" dirty="0">
                  <a:solidFill>
                    <a:srgbClr val="0F2D53"/>
                  </a:solidFill>
                  <a:latin typeface="Arial"/>
                  <a:ea typeface="Arial"/>
                  <a:cs typeface="Arial"/>
                  <a:sym typeface="Arial"/>
                </a:rPr>
                <a:t> </a:t>
              </a:r>
              <a:endParaRPr sz="4800" b="1" i="0" u="none" strike="noStrike" cap="none" dirty="0">
                <a:solidFill>
                  <a:srgbClr val="0F2D53"/>
                </a:solidFill>
                <a:latin typeface="Arial"/>
                <a:ea typeface="Arial"/>
                <a:cs typeface="Arial"/>
                <a:sym typeface="Arial"/>
              </a:endParaRPr>
            </a:p>
          </p:txBody>
        </p:sp>
        <p:sp>
          <p:nvSpPr>
            <p:cNvPr id="145" name="Google Shape;145;p1"/>
            <p:cNvSpPr txBox="1"/>
            <p:nvPr/>
          </p:nvSpPr>
          <p:spPr>
            <a:xfrm>
              <a:off x="3643932" y="2487544"/>
              <a:ext cx="5972400" cy="1077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dirty="0">
                  <a:solidFill>
                    <a:schemeClr val="dk1"/>
                  </a:solidFill>
                </a:rPr>
                <a:t>Affordable. Accessible. </a:t>
              </a:r>
            </a:p>
            <a:p>
              <a:pPr marL="0" marR="0" lvl="0" indent="0" algn="ctr" rtl="0">
                <a:lnSpc>
                  <a:spcPct val="100000"/>
                </a:lnSpc>
                <a:spcBef>
                  <a:spcPts val="0"/>
                </a:spcBef>
                <a:spcAft>
                  <a:spcPts val="0"/>
                </a:spcAft>
                <a:buClr>
                  <a:srgbClr val="000000"/>
                </a:buClr>
                <a:buSzPts val="3200"/>
                <a:buFont typeface="Arial"/>
                <a:buNone/>
              </a:pPr>
              <a:r>
                <a:rPr lang="en-US" sz="3200" dirty="0">
                  <a:solidFill>
                    <a:schemeClr val="dk1"/>
                  </a:solidFill>
                </a:rPr>
                <a:t>WASC </a:t>
              </a:r>
              <a:r>
                <a:rPr lang="zh-CN" altLang="en-US" sz="3200" dirty="0">
                  <a:solidFill>
                    <a:schemeClr val="dk1"/>
                  </a:solidFill>
                </a:rPr>
                <a:t>認證</a:t>
              </a:r>
              <a:r>
                <a:rPr lang="en-US" sz="3200" dirty="0">
                  <a:solidFill>
                    <a:schemeClr val="dk1"/>
                  </a:solidFill>
                </a:rPr>
                <a:t>, STEM </a:t>
              </a:r>
              <a:r>
                <a:rPr lang="zh-CN" altLang="en-US" sz="3200" dirty="0">
                  <a:solidFill>
                    <a:schemeClr val="dk1"/>
                  </a:solidFill>
                </a:rPr>
                <a:t>課程</a:t>
              </a:r>
              <a:endParaRPr lang="en-US" sz="1400" b="0" i="0" u="none" strike="noStrike" cap="none" dirty="0">
                <a:solidFill>
                  <a:srgbClr val="000000"/>
                </a:solidFill>
                <a:latin typeface="Arial"/>
                <a:ea typeface="Arial"/>
                <a:cs typeface="Arial"/>
                <a:sym typeface="Arial"/>
              </a:endParaRPr>
            </a:p>
          </p:txBody>
        </p:sp>
      </p:grpSp>
      <p:grpSp>
        <p:nvGrpSpPr>
          <p:cNvPr id="146" name="Google Shape;146;p1"/>
          <p:cNvGrpSpPr/>
          <p:nvPr/>
        </p:nvGrpSpPr>
        <p:grpSpPr>
          <a:xfrm>
            <a:off x="541337" y="751410"/>
            <a:ext cx="3262260" cy="2924614"/>
            <a:chOff x="2869902" y="788255"/>
            <a:chExt cx="5050720" cy="4527967"/>
          </a:xfrm>
        </p:grpSpPr>
        <p:grpSp>
          <p:nvGrpSpPr>
            <p:cNvPr id="147" name="Google Shape;147;p1"/>
            <p:cNvGrpSpPr/>
            <p:nvPr/>
          </p:nvGrpSpPr>
          <p:grpSpPr>
            <a:xfrm>
              <a:off x="3617375" y="788255"/>
              <a:ext cx="4303247" cy="4527967"/>
              <a:chOff x="5266044" y="3820965"/>
              <a:chExt cx="2472245" cy="2601348"/>
            </a:xfrm>
          </p:grpSpPr>
          <p:sp>
            <p:nvSpPr>
              <p:cNvPr id="148" name="Google Shape;148;p1"/>
              <p:cNvSpPr/>
              <p:nvPr/>
            </p:nvSpPr>
            <p:spPr>
              <a:xfrm>
                <a:off x="6011852" y="5793663"/>
                <a:ext cx="266700" cy="628650"/>
              </a:xfrm>
              <a:custGeom>
                <a:avLst/>
                <a:gdLst/>
                <a:ahLst/>
                <a:cxnLst/>
                <a:rect l="l" t="t" r="r" b="b"/>
                <a:pathLst>
                  <a:path w="266700" h="628650" extrusionOk="0">
                    <a:moveTo>
                      <a:pt x="7144" y="243364"/>
                    </a:moveTo>
                    <a:lnTo>
                      <a:pt x="259556" y="627221"/>
                    </a:lnTo>
                    <a:lnTo>
                      <a:pt x="19383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49" name="Google Shape;149;p1"/>
              <p:cNvSpPr/>
              <p:nvPr/>
            </p:nvSpPr>
            <p:spPr>
              <a:xfrm>
                <a:off x="6016614" y="5793663"/>
                <a:ext cx="228600" cy="342900"/>
              </a:xfrm>
              <a:custGeom>
                <a:avLst/>
                <a:gdLst/>
                <a:ahLst/>
                <a:cxnLst/>
                <a:rect l="l" t="t" r="r" b="b"/>
                <a:pathLst>
                  <a:path w="228600" h="342900" extrusionOk="0">
                    <a:moveTo>
                      <a:pt x="7144" y="243364"/>
                    </a:moveTo>
                    <a:lnTo>
                      <a:pt x="224314" y="340519"/>
                    </a:lnTo>
                    <a:lnTo>
                      <a:pt x="189071" y="714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0" name="Google Shape;150;p1"/>
              <p:cNvSpPr/>
              <p:nvPr/>
            </p:nvSpPr>
            <p:spPr>
              <a:xfrm>
                <a:off x="6002327" y="5438381"/>
                <a:ext cx="914400" cy="609600"/>
              </a:xfrm>
              <a:custGeom>
                <a:avLst/>
                <a:gdLst/>
                <a:ahLst/>
                <a:cxnLst/>
                <a:rect l="l" t="t" r="r" b="b"/>
                <a:pathLst>
                  <a:path w="914400" h="609600" extrusionOk="0">
                    <a:moveTo>
                      <a:pt x="915829" y="362426"/>
                    </a:moveTo>
                    <a:lnTo>
                      <a:pt x="7144" y="603409"/>
                    </a:lnTo>
                    <a:lnTo>
                      <a:pt x="41100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1" name="Google Shape;151;p1"/>
              <p:cNvSpPr/>
              <p:nvPr/>
            </p:nvSpPr>
            <p:spPr>
              <a:xfrm>
                <a:off x="6188064" y="5469813"/>
                <a:ext cx="733425" cy="333375"/>
              </a:xfrm>
              <a:custGeom>
                <a:avLst/>
                <a:gdLst/>
                <a:ahLst/>
                <a:cxnLst/>
                <a:rect l="l" t="t" r="r" b="b"/>
                <a:pathLst>
                  <a:path w="733425" h="333375" extrusionOk="0">
                    <a:moveTo>
                      <a:pt x="730091" y="330994"/>
                    </a:moveTo>
                    <a:lnTo>
                      <a:pt x="7144" y="305276"/>
                    </a:lnTo>
                    <a:lnTo>
                      <a:pt x="198596" y="714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2" name="Google Shape;152;p1"/>
              <p:cNvSpPr/>
              <p:nvPr/>
            </p:nvSpPr>
            <p:spPr>
              <a:xfrm>
                <a:off x="5266044" y="5024043"/>
                <a:ext cx="1819275" cy="781050"/>
              </a:xfrm>
              <a:custGeom>
                <a:avLst/>
                <a:gdLst/>
                <a:ahLst/>
                <a:cxnLst/>
                <a:rect l="l" t="t" r="r" b="b"/>
                <a:pathLst>
                  <a:path w="1819275" h="781050" extrusionOk="0">
                    <a:moveTo>
                      <a:pt x="7144" y="210026"/>
                    </a:moveTo>
                    <a:lnTo>
                      <a:pt x="1652111" y="776764"/>
                    </a:lnTo>
                    <a:lnTo>
                      <a:pt x="1814036"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3" name="Google Shape;153;p1"/>
              <p:cNvSpPr/>
              <p:nvPr/>
            </p:nvSpPr>
            <p:spPr>
              <a:xfrm>
                <a:off x="5266044" y="5140248"/>
                <a:ext cx="1790700" cy="304800"/>
              </a:xfrm>
              <a:custGeom>
                <a:avLst/>
                <a:gdLst/>
                <a:ahLst/>
                <a:cxnLst/>
                <a:rect l="l" t="t" r="r" b="b"/>
                <a:pathLst>
                  <a:path w="1790700" h="304800" extrusionOk="0">
                    <a:moveTo>
                      <a:pt x="7144" y="93821"/>
                    </a:moveTo>
                    <a:lnTo>
                      <a:pt x="1727359" y="305276"/>
                    </a:lnTo>
                    <a:lnTo>
                      <a:pt x="1792129" y="714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4" name="Google Shape;154;p1"/>
              <p:cNvSpPr/>
              <p:nvPr/>
            </p:nvSpPr>
            <p:spPr>
              <a:xfrm>
                <a:off x="5273188" y="3820965"/>
                <a:ext cx="2465101" cy="1458824"/>
              </a:xfrm>
              <a:custGeom>
                <a:avLst/>
                <a:gdLst/>
                <a:ahLst/>
                <a:cxnLst/>
                <a:rect l="l" t="t" r="r" b="b"/>
                <a:pathLst>
                  <a:path w="2465101" h="1458824" extrusionOk="0">
                    <a:moveTo>
                      <a:pt x="85725" y="243434"/>
                    </a:moveTo>
                    <a:lnTo>
                      <a:pt x="2400189" y="0"/>
                    </a:lnTo>
                    <a:lnTo>
                      <a:pt x="2465101" y="1458824"/>
                    </a:lnTo>
                    <a:lnTo>
                      <a:pt x="0" y="1413104"/>
                    </a:lnTo>
                    <a:lnTo>
                      <a:pt x="85725" y="24343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sp>
          <p:nvSpPr>
            <p:cNvPr id="155" name="Google Shape;155;p1"/>
            <p:cNvSpPr/>
            <p:nvPr/>
          </p:nvSpPr>
          <p:spPr>
            <a:xfrm>
              <a:off x="5454358" y="1427696"/>
              <a:ext cx="976326" cy="1452867"/>
            </a:xfrm>
            <a:custGeom>
              <a:avLst/>
              <a:gdLst/>
              <a:ahLst/>
              <a:cxnLst/>
              <a:rect l="l" t="t" r="r" b="b"/>
              <a:pathLst>
                <a:path w="1600200" h="2381250" extrusionOk="0">
                  <a:moveTo>
                    <a:pt x="894874" y="1834039"/>
                  </a:moveTo>
                  <a:cubicBezTo>
                    <a:pt x="997744" y="1751171"/>
                    <a:pt x="1088231" y="1671161"/>
                    <a:pt x="1168241" y="1591151"/>
                  </a:cubicBezTo>
                  <a:cubicBezTo>
                    <a:pt x="1451134" y="1309211"/>
                    <a:pt x="1593056" y="1046321"/>
                    <a:pt x="1593056" y="802481"/>
                  </a:cubicBezTo>
                  <a:cubicBezTo>
                    <a:pt x="1593056" y="691991"/>
                    <a:pt x="1572101" y="590074"/>
                    <a:pt x="1530191" y="493871"/>
                  </a:cubicBezTo>
                  <a:cubicBezTo>
                    <a:pt x="1507331" y="441484"/>
                    <a:pt x="1480661" y="392906"/>
                    <a:pt x="1449229" y="348139"/>
                  </a:cubicBezTo>
                  <a:cubicBezTo>
                    <a:pt x="1422559" y="310039"/>
                    <a:pt x="1393031" y="274796"/>
                    <a:pt x="1360646" y="241459"/>
                  </a:cubicBezTo>
                  <a:cubicBezTo>
                    <a:pt x="1288256" y="169069"/>
                    <a:pt x="1204436" y="112871"/>
                    <a:pt x="1109186" y="70009"/>
                  </a:cubicBezTo>
                  <a:cubicBezTo>
                    <a:pt x="1013936" y="28099"/>
                    <a:pt x="911066" y="7144"/>
                    <a:pt x="801529" y="7144"/>
                  </a:cubicBezTo>
                  <a:cubicBezTo>
                    <a:pt x="691039" y="7144"/>
                    <a:pt x="589121" y="28099"/>
                    <a:pt x="492919" y="70009"/>
                  </a:cubicBezTo>
                  <a:cubicBezTo>
                    <a:pt x="396716" y="111919"/>
                    <a:pt x="312896" y="169069"/>
                    <a:pt x="240506" y="241459"/>
                  </a:cubicBezTo>
                  <a:cubicBezTo>
                    <a:pt x="169069" y="313849"/>
                    <a:pt x="111919" y="398621"/>
                    <a:pt x="70009" y="494824"/>
                  </a:cubicBezTo>
                  <a:cubicBezTo>
                    <a:pt x="28099" y="590074"/>
                    <a:pt x="7144" y="692944"/>
                    <a:pt x="7144" y="802481"/>
                  </a:cubicBezTo>
                  <a:lnTo>
                    <a:pt x="555784" y="802481"/>
                  </a:lnTo>
                  <a:cubicBezTo>
                    <a:pt x="555784" y="731996"/>
                    <a:pt x="579596" y="673894"/>
                    <a:pt x="626269" y="625316"/>
                  </a:cubicBezTo>
                  <a:cubicBezTo>
                    <a:pt x="673894" y="577691"/>
                    <a:pt x="731996" y="552926"/>
                    <a:pt x="801529" y="552926"/>
                  </a:cubicBezTo>
                  <a:cubicBezTo>
                    <a:pt x="870109" y="552926"/>
                    <a:pt x="928211" y="576739"/>
                    <a:pt x="975836" y="624364"/>
                  </a:cubicBezTo>
                  <a:cubicBezTo>
                    <a:pt x="1022509" y="671989"/>
                    <a:pt x="1046321" y="730091"/>
                    <a:pt x="1046321" y="799624"/>
                  </a:cubicBezTo>
                  <a:cubicBezTo>
                    <a:pt x="1046321" y="844391"/>
                    <a:pt x="1021556" y="904399"/>
                    <a:pt x="972026" y="977741"/>
                  </a:cubicBezTo>
                  <a:cubicBezTo>
                    <a:pt x="922496" y="1051084"/>
                    <a:pt x="852011" y="1132046"/>
                    <a:pt x="761524" y="1222534"/>
                  </a:cubicBezTo>
                  <a:cubicBezTo>
                    <a:pt x="671036" y="1312069"/>
                    <a:pt x="561499" y="1405414"/>
                    <a:pt x="432911" y="1502569"/>
                  </a:cubicBezTo>
                  <a:cubicBezTo>
                    <a:pt x="307181" y="1598771"/>
                    <a:pt x="164306" y="1695926"/>
                    <a:pt x="7144" y="1791176"/>
                  </a:cubicBezTo>
                  <a:lnTo>
                    <a:pt x="7144" y="2379821"/>
                  </a:lnTo>
                  <a:lnTo>
                    <a:pt x="1594009" y="2379821"/>
                  </a:lnTo>
                  <a:lnTo>
                    <a:pt x="1594009" y="2154079"/>
                  </a:lnTo>
                  <a:lnTo>
                    <a:pt x="1594009" y="1834039"/>
                  </a:lnTo>
                  <a:lnTo>
                    <a:pt x="1289209" y="1834039"/>
                  </a:lnTo>
                  <a:lnTo>
                    <a:pt x="894874" y="18340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6" name="Google Shape;156;p1"/>
            <p:cNvSpPr/>
            <p:nvPr/>
          </p:nvSpPr>
          <p:spPr>
            <a:xfrm rot="1779947">
              <a:off x="3205947" y="3169645"/>
              <a:ext cx="247650" cy="238125"/>
            </a:xfrm>
            <a:custGeom>
              <a:avLst/>
              <a:gdLst/>
              <a:ahLst/>
              <a:cxnLst/>
              <a:rect l="l" t="t" r="r" b="b"/>
              <a:pathLst>
                <a:path w="247650" h="238125" extrusionOk="0">
                  <a:moveTo>
                    <a:pt x="71914" y="231934"/>
                  </a:moveTo>
                  <a:lnTo>
                    <a:pt x="242411" y="7144"/>
                  </a:lnTo>
                  <a:lnTo>
                    <a:pt x="7144" y="34766"/>
                  </a:lnTo>
                  <a:close/>
                </a:path>
              </a:pathLst>
            </a:custGeom>
            <a:solidFill>
              <a:srgbClr val="3FA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7" name="Google Shape;157;p1"/>
            <p:cNvSpPr/>
            <p:nvPr/>
          </p:nvSpPr>
          <p:spPr>
            <a:xfrm rot="-868201">
              <a:off x="3220235" y="3315378"/>
              <a:ext cx="409575" cy="342900"/>
            </a:xfrm>
            <a:custGeom>
              <a:avLst/>
              <a:gdLst/>
              <a:ahLst/>
              <a:cxnLst/>
              <a:rect l="l" t="t" r="r" b="b"/>
              <a:pathLst>
                <a:path w="409575" h="342900" extrusionOk="0">
                  <a:moveTo>
                    <a:pt x="407194" y="7144"/>
                  </a:moveTo>
                  <a:lnTo>
                    <a:pt x="7144" y="270986"/>
                  </a:lnTo>
                  <a:lnTo>
                    <a:pt x="163354" y="33861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8" name="Google Shape;158;p1"/>
            <p:cNvSpPr/>
            <p:nvPr/>
          </p:nvSpPr>
          <p:spPr>
            <a:xfrm rot="1642289">
              <a:off x="2894307" y="2939798"/>
              <a:ext cx="140339" cy="140339"/>
            </a:xfrm>
            <a:prstGeom prst="plus">
              <a:avLst>
                <a:gd name="adj" fmla="val 4377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9" name="Google Shape;159;p1"/>
            <p:cNvSpPr/>
            <p:nvPr/>
          </p:nvSpPr>
          <p:spPr>
            <a:xfrm rot="1627316">
              <a:off x="3122393" y="3454277"/>
              <a:ext cx="155440" cy="155440"/>
            </a:xfrm>
            <a:prstGeom prst="star5">
              <a:avLst>
                <a:gd name="adj" fmla="val 19098"/>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60" name="Google Shape;160;p1"/>
            <p:cNvSpPr/>
            <p:nvPr/>
          </p:nvSpPr>
          <p:spPr>
            <a:xfrm rot="-10639322" flipH="1">
              <a:off x="3216871" y="2860160"/>
              <a:ext cx="291865" cy="238731"/>
            </a:xfrm>
            <a:custGeom>
              <a:avLst/>
              <a:gdLst/>
              <a:ahLst/>
              <a:cxnLst/>
              <a:rect l="l" t="t" r="r" b="b"/>
              <a:pathLst>
                <a:path w="291865" h="202224" extrusionOk="0">
                  <a:moveTo>
                    <a:pt x="291865" y="0"/>
                  </a:moveTo>
                  <a:lnTo>
                    <a:pt x="0" y="177293"/>
                  </a:lnTo>
                  <a:lnTo>
                    <a:pt x="138611" y="202224"/>
                  </a:lnTo>
                  <a:cubicBezTo>
                    <a:pt x="219891" y="91734"/>
                    <a:pt x="210585" y="110490"/>
                    <a:pt x="291865" y="0"/>
                  </a:cubicBez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sp>
        <p:nvSpPr>
          <p:cNvPr id="161" name="Google Shape;161;p1"/>
          <p:cNvSpPr/>
          <p:nvPr/>
        </p:nvSpPr>
        <p:spPr>
          <a:xfrm>
            <a:off x="0" y="4787412"/>
            <a:ext cx="9144000" cy="356089"/>
          </a:xfrm>
          <a:prstGeom prst="rect">
            <a:avLst/>
          </a:prstGeom>
          <a:solidFill>
            <a:schemeClr val="accent1"/>
          </a:solidFill>
          <a:ln w="25400" cap="flat" cmpd="sng">
            <a:solidFill>
              <a:srgbClr val="00518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62" name="Google Shape;162;p1"/>
          <p:cNvSpPr txBox="1"/>
          <p:nvPr/>
        </p:nvSpPr>
        <p:spPr>
          <a:xfrm>
            <a:off x="4095476" y="4803998"/>
            <a:ext cx="4148932"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lt1"/>
                </a:solidFill>
                <a:latin typeface="Arial"/>
                <a:ea typeface="Arial"/>
                <a:cs typeface="Arial"/>
                <a:sym typeface="Arial"/>
              </a:rPr>
              <a:t>  +1 (949) 502-6252                                              </a:t>
            </a:r>
            <a:r>
              <a:rPr lang="en-US" sz="1350" b="0" i="0" u="none" strike="noStrike" cap="none" dirty="0">
                <a:solidFill>
                  <a:schemeClr val="lt1"/>
                </a:solidFill>
                <a:latin typeface="Arial"/>
                <a:ea typeface="Arial"/>
                <a:cs typeface="Arial"/>
                <a:sym typeface="Arial"/>
              </a:rPr>
              <a:t> </a:t>
            </a:r>
            <a:endParaRPr sz="1350" b="1" i="0" u="none" strike="noStrike" cap="none" dirty="0">
              <a:solidFill>
                <a:schemeClr val="lt1"/>
              </a:solidFill>
              <a:latin typeface="Arial"/>
              <a:ea typeface="Arial"/>
              <a:cs typeface="Arial"/>
              <a:sym typeface="Arial"/>
            </a:endParaRPr>
          </a:p>
        </p:txBody>
      </p:sp>
      <p:sp>
        <p:nvSpPr>
          <p:cNvPr id="163" name="Google Shape;163;p1"/>
          <p:cNvSpPr txBox="1"/>
          <p:nvPr/>
        </p:nvSpPr>
        <p:spPr>
          <a:xfrm>
            <a:off x="6947856" y="4863960"/>
            <a:ext cx="244868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lt1"/>
                </a:solidFill>
                <a:latin typeface="Arial"/>
                <a:ea typeface="Arial"/>
                <a:cs typeface="Arial"/>
                <a:sym typeface="Arial"/>
              </a:rPr>
              <a:t>admission@virscend.</a:t>
            </a:r>
            <a:r>
              <a:rPr lang="en-US" sz="1050" b="1" dirty="0">
                <a:solidFill>
                  <a:schemeClr val="lt1"/>
                </a:solidFill>
              </a:rPr>
              <a:t>edu</a:t>
            </a:r>
            <a:endParaRPr sz="1400" b="0" i="0" u="none" strike="noStrike" cap="none" dirty="0">
              <a:solidFill>
                <a:srgbClr val="000000"/>
              </a:solidFill>
              <a:latin typeface="Arial"/>
              <a:ea typeface="Arial"/>
              <a:cs typeface="Arial"/>
              <a:sym typeface="Arial"/>
            </a:endParaRPr>
          </a:p>
        </p:txBody>
      </p:sp>
      <p:grpSp>
        <p:nvGrpSpPr>
          <p:cNvPr id="164" name="Google Shape;164;p1"/>
          <p:cNvGrpSpPr/>
          <p:nvPr/>
        </p:nvGrpSpPr>
        <p:grpSpPr>
          <a:xfrm>
            <a:off x="4235937" y="3464136"/>
            <a:ext cx="4085316" cy="106641"/>
            <a:chOff x="2483768" y="3977266"/>
            <a:chExt cx="6192688" cy="106652"/>
          </a:xfrm>
        </p:grpSpPr>
        <p:grpSp>
          <p:nvGrpSpPr>
            <p:cNvPr id="165" name="Google Shape;165;p1"/>
            <p:cNvGrpSpPr/>
            <p:nvPr/>
          </p:nvGrpSpPr>
          <p:grpSpPr>
            <a:xfrm>
              <a:off x="2483768" y="3977266"/>
              <a:ext cx="1097280" cy="106652"/>
              <a:chOff x="3632040" y="5304907"/>
              <a:chExt cx="8559960" cy="137006"/>
            </a:xfrm>
          </p:grpSpPr>
          <p:grpSp>
            <p:nvGrpSpPr>
              <p:cNvPr id="166" name="Google Shape;166;p1"/>
              <p:cNvGrpSpPr/>
              <p:nvPr/>
            </p:nvGrpSpPr>
            <p:grpSpPr>
              <a:xfrm>
                <a:off x="3632040" y="5310936"/>
                <a:ext cx="4279982" cy="130977"/>
                <a:chOff x="11445923" y="0"/>
                <a:chExt cx="1119115" cy="2552282"/>
              </a:xfrm>
            </p:grpSpPr>
            <p:sp>
              <p:nvSpPr>
                <p:cNvPr id="167" name="Google Shape;167;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68" name="Google Shape;168;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69" name="Google Shape;169;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70" name="Google Shape;170;p1"/>
              <p:cNvGrpSpPr/>
              <p:nvPr/>
            </p:nvGrpSpPr>
            <p:grpSpPr>
              <a:xfrm>
                <a:off x="7912018" y="5304907"/>
                <a:ext cx="4279982" cy="137006"/>
                <a:chOff x="11445923" y="0"/>
                <a:chExt cx="1119115" cy="2552282"/>
              </a:xfrm>
            </p:grpSpPr>
            <p:sp>
              <p:nvSpPr>
                <p:cNvPr id="171" name="Google Shape;171;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2" name="Google Shape;172;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3" name="Google Shape;173;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174" name="Google Shape;174;p1"/>
            <p:cNvGrpSpPr/>
            <p:nvPr/>
          </p:nvGrpSpPr>
          <p:grpSpPr>
            <a:xfrm>
              <a:off x="3546728" y="3977266"/>
              <a:ext cx="1097280" cy="106652"/>
              <a:chOff x="3632040" y="5304907"/>
              <a:chExt cx="8559960" cy="137006"/>
            </a:xfrm>
          </p:grpSpPr>
          <p:grpSp>
            <p:nvGrpSpPr>
              <p:cNvPr id="175" name="Google Shape;175;p1"/>
              <p:cNvGrpSpPr/>
              <p:nvPr/>
            </p:nvGrpSpPr>
            <p:grpSpPr>
              <a:xfrm>
                <a:off x="3632040" y="5310936"/>
                <a:ext cx="4279982" cy="130977"/>
                <a:chOff x="11445923" y="0"/>
                <a:chExt cx="1119115" cy="2552282"/>
              </a:xfrm>
            </p:grpSpPr>
            <p:sp>
              <p:nvSpPr>
                <p:cNvPr id="176" name="Google Shape;176;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7" name="Google Shape;177;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8" name="Google Shape;178;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79" name="Google Shape;179;p1"/>
              <p:cNvGrpSpPr/>
              <p:nvPr/>
            </p:nvGrpSpPr>
            <p:grpSpPr>
              <a:xfrm>
                <a:off x="7912018" y="5304907"/>
                <a:ext cx="4279982" cy="137006"/>
                <a:chOff x="11445923" y="0"/>
                <a:chExt cx="1119115" cy="2552282"/>
              </a:xfrm>
            </p:grpSpPr>
            <p:sp>
              <p:nvSpPr>
                <p:cNvPr id="180" name="Google Shape;180;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1" name="Google Shape;181;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2" name="Google Shape;182;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183" name="Google Shape;183;p1"/>
            <p:cNvGrpSpPr/>
            <p:nvPr/>
          </p:nvGrpSpPr>
          <p:grpSpPr>
            <a:xfrm>
              <a:off x="4626848" y="3977266"/>
              <a:ext cx="1097280" cy="106652"/>
              <a:chOff x="3632040" y="5304907"/>
              <a:chExt cx="8559960" cy="137006"/>
            </a:xfrm>
          </p:grpSpPr>
          <p:grpSp>
            <p:nvGrpSpPr>
              <p:cNvPr id="184" name="Google Shape;184;p1"/>
              <p:cNvGrpSpPr/>
              <p:nvPr/>
            </p:nvGrpSpPr>
            <p:grpSpPr>
              <a:xfrm>
                <a:off x="3632040" y="5310936"/>
                <a:ext cx="4279982" cy="130977"/>
                <a:chOff x="11445923" y="0"/>
                <a:chExt cx="1119115" cy="2552282"/>
              </a:xfrm>
            </p:grpSpPr>
            <p:sp>
              <p:nvSpPr>
                <p:cNvPr id="185" name="Google Shape;185;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6" name="Google Shape;186;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7" name="Google Shape;187;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88" name="Google Shape;188;p1"/>
              <p:cNvGrpSpPr/>
              <p:nvPr/>
            </p:nvGrpSpPr>
            <p:grpSpPr>
              <a:xfrm>
                <a:off x="7912018" y="5304907"/>
                <a:ext cx="4279982" cy="137006"/>
                <a:chOff x="11445923" y="0"/>
                <a:chExt cx="1119115" cy="2552282"/>
              </a:xfrm>
            </p:grpSpPr>
            <p:sp>
              <p:nvSpPr>
                <p:cNvPr id="189" name="Google Shape;189;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0" name="Google Shape;190;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1" name="Google Shape;191;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192" name="Google Shape;192;p1"/>
            <p:cNvGrpSpPr/>
            <p:nvPr/>
          </p:nvGrpSpPr>
          <p:grpSpPr>
            <a:xfrm>
              <a:off x="5634960" y="3977266"/>
              <a:ext cx="1097280" cy="106652"/>
              <a:chOff x="3632040" y="5304907"/>
              <a:chExt cx="8559960" cy="137006"/>
            </a:xfrm>
          </p:grpSpPr>
          <p:grpSp>
            <p:nvGrpSpPr>
              <p:cNvPr id="193" name="Google Shape;193;p1"/>
              <p:cNvGrpSpPr/>
              <p:nvPr/>
            </p:nvGrpSpPr>
            <p:grpSpPr>
              <a:xfrm>
                <a:off x="3632040" y="5310936"/>
                <a:ext cx="4279982" cy="130977"/>
                <a:chOff x="11445923" y="0"/>
                <a:chExt cx="1119115" cy="2552282"/>
              </a:xfrm>
            </p:grpSpPr>
            <p:sp>
              <p:nvSpPr>
                <p:cNvPr id="194" name="Google Shape;194;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5" name="Google Shape;195;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6" name="Google Shape;196;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97" name="Google Shape;197;p1"/>
              <p:cNvGrpSpPr/>
              <p:nvPr/>
            </p:nvGrpSpPr>
            <p:grpSpPr>
              <a:xfrm>
                <a:off x="7912018" y="5304907"/>
                <a:ext cx="4279982" cy="137006"/>
                <a:chOff x="11445923" y="0"/>
                <a:chExt cx="1119115" cy="2552282"/>
              </a:xfrm>
            </p:grpSpPr>
            <p:sp>
              <p:nvSpPr>
                <p:cNvPr id="198" name="Google Shape;198;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9" name="Google Shape;199;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0" name="Google Shape;200;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201" name="Google Shape;201;p1"/>
            <p:cNvGrpSpPr/>
            <p:nvPr/>
          </p:nvGrpSpPr>
          <p:grpSpPr>
            <a:xfrm>
              <a:off x="6643072" y="3977266"/>
              <a:ext cx="1097280" cy="106652"/>
              <a:chOff x="3632040" y="5304907"/>
              <a:chExt cx="8559960" cy="137006"/>
            </a:xfrm>
          </p:grpSpPr>
          <p:grpSp>
            <p:nvGrpSpPr>
              <p:cNvPr id="202" name="Google Shape;202;p1"/>
              <p:cNvGrpSpPr/>
              <p:nvPr/>
            </p:nvGrpSpPr>
            <p:grpSpPr>
              <a:xfrm>
                <a:off x="3632040" y="5310936"/>
                <a:ext cx="4279982" cy="130977"/>
                <a:chOff x="11445923" y="0"/>
                <a:chExt cx="1119115" cy="2552282"/>
              </a:xfrm>
            </p:grpSpPr>
            <p:sp>
              <p:nvSpPr>
                <p:cNvPr id="203" name="Google Shape;203;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4" name="Google Shape;204;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5" name="Google Shape;205;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206" name="Google Shape;206;p1"/>
              <p:cNvGrpSpPr/>
              <p:nvPr/>
            </p:nvGrpSpPr>
            <p:grpSpPr>
              <a:xfrm>
                <a:off x="7912018" y="5304907"/>
                <a:ext cx="4279982" cy="137006"/>
                <a:chOff x="11445923" y="0"/>
                <a:chExt cx="1119115" cy="2552282"/>
              </a:xfrm>
            </p:grpSpPr>
            <p:sp>
              <p:nvSpPr>
                <p:cNvPr id="207" name="Google Shape;207;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8" name="Google Shape;208;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9" name="Google Shape;209;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210" name="Google Shape;210;p1"/>
            <p:cNvGrpSpPr/>
            <p:nvPr/>
          </p:nvGrpSpPr>
          <p:grpSpPr>
            <a:xfrm>
              <a:off x="7579176" y="3977266"/>
              <a:ext cx="1097280" cy="106652"/>
              <a:chOff x="3632040" y="5304907"/>
              <a:chExt cx="8559960" cy="137006"/>
            </a:xfrm>
          </p:grpSpPr>
          <p:grpSp>
            <p:nvGrpSpPr>
              <p:cNvPr id="211" name="Google Shape;211;p1"/>
              <p:cNvGrpSpPr/>
              <p:nvPr/>
            </p:nvGrpSpPr>
            <p:grpSpPr>
              <a:xfrm>
                <a:off x="3632040" y="5310936"/>
                <a:ext cx="4279982" cy="130977"/>
                <a:chOff x="11445923" y="0"/>
                <a:chExt cx="1119115" cy="2552282"/>
              </a:xfrm>
            </p:grpSpPr>
            <p:sp>
              <p:nvSpPr>
                <p:cNvPr id="212" name="Google Shape;212;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3" name="Google Shape;213;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4" name="Google Shape;214;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215" name="Google Shape;215;p1"/>
              <p:cNvGrpSpPr/>
              <p:nvPr/>
            </p:nvGrpSpPr>
            <p:grpSpPr>
              <a:xfrm>
                <a:off x="7912018" y="5304907"/>
                <a:ext cx="4279982" cy="137006"/>
                <a:chOff x="11445923" y="0"/>
                <a:chExt cx="1119115" cy="2552282"/>
              </a:xfrm>
            </p:grpSpPr>
            <p:sp>
              <p:nvSpPr>
                <p:cNvPr id="216" name="Google Shape;216;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7" name="Google Shape;217;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8" name="Google Shape;218;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sp>
        <p:nvSpPr>
          <p:cNvPr id="219" name="Google Shape;219;p1"/>
          <p:cNvSpPr/>
          <p:nvPr/>
        </p:nvSpPr>
        <p:spPr>
          <a:xfrm rot="8100000">
            <a:off x="70312" y="4874016"/>
            <a:ext cx="182880" cy="182880"/>
          </a:xfrm>
          <a:custGeom>
            <a:avLst/>
            <a:gdLst/>
            <a:ahLst/>
            <a:cxnLst/>
            <a:rect l="l" t="t" r="r" b="b"/>
            <a:pathLst>
              <a:path w="2483832" h="2483835" extrusionOk="0">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BFBFBF"/>
              </a:solidFill>
              <a:latin typeface="Arial"/>
              <a:ea typeface="Arial"/>
              <a:cs typeface="Arial"/>
              <a:sym typeface="Arial"/>
            </a:endParaRPr>
          </a:p>
        </p:txBody>
      </p:sp>
      <p:sp>
        <p:nvSpPr>
          <p:cNvPr id="220" name="Google Shape;220;p1"/>
          <p:cNvSpPr txBox="1"/>
          <p:nvPr/>
        </p:nvSpPr>
        <p:spPr>
          <a:xfrm>
            <a:off x="157132" y="4844580"/>
            <a:ext cx="3149596"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lt1"/>
                </a:solidFill>
                <a:latin typeface="Arial"/>
                <a:ea typeface="Arial"/>
                <a:cs typeface="Arial"/>
                <a:sym typeface="Arial"/>
              </a:rPr>
              <a:t>16490 Bake Pkwy Suite 100 Irvine, CA 92618 </a:t>
            </a:r>
            <a:r>
              <a:rPr lang="en-US" sz="1350" b="0" i="0" u="none" strike="noStrike" cap="none" dirty="0">
                <a:solidFill>
                  <a:schemeClr val="dk1"/>
                </a:solidFill>
                <a:latin typeface="Arial"/>
                <a:ea typeface="Arial"/>
                <a:cs typeface="Arial"/>
                <a:sym typeface="Arial"/>
              </a:rPr>
              <a:t> </a:t>
            </a:r>
            <a:endParaRPr sz="1350" b="1" i="0" u="none" strike="noStrike" cap="none" dirty="0">
              <a:solidFill>
                <a:schemeClr val="dk1"/>
              </a:solidFill>
              <a:latin typeface="Arial"/>
              <a:ea typeface="Arial"/>
              <a:cs typeface="Arial"/>
              <a:sym typeface="Arial"/>
            </a:endParaRPr>
          </a:p>
        </p:txBody>
      </p:sp>
      <p:sp>
        <p:nvSpPr>
          <p:cNvPr id="221" name="Google Shape;221;p1"/>
          <p:cNvSpPr/>
          <p:nvPr/>
        </p:nvSpPr>
        <p:spPr>
          <a:xfrm>
            <a:off x="4055376" y="4902182"/>
            <a:ext cx="182880" cy="182880"/>
          </a:xfrm>
          <a:custGeom>
            <a:avLst/>
            <a:gdLst/>
            <a:ahLst/>
            <a:cxnLst/>
            <a:rect l="l" t="t" r="r" b="b"/>
            <a:pathLst>
              <a:path w="1565431" h="1937121" extrusionOk="0">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BFBFBF"/>
              </a:solidFill>
              <a:latin typeface="Arial"/>
              <a:ea typeface="Arial"/>
              <a:cs typeface="Arial"/>
              <a:sym typeface="Arial"/>
            </a:endParaRPr>
          </a:p>
        </p:txBody>
      </p:sp>
      <p:sp>
        <p:nvSpPr>
          <p:cNvPr id="222" name="Google Shape;222;p1"/>
          <p:cNvSpPr/>
          <p:nvPr/>
        </p:nvSpPr>
        <p:spPr>
          <a:xfrm>
            <a:off x="6708606" y="4899478"/>
            <a:ext cx="274320" cy="182880"/>
          </a:xfrm>
          <a:custGeom>
            <a:avLst/>
            <a:gdLst/>
            <a:ahLst/>
            <a:cxnLst/>
            <a:rect l="l" t="t" r="r" b="b"/>
            <a:pathLst>
              <a:path w="3240001" h="2375905" extrusionOk="0">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223" name="Google Shape;223;p1"/>
          <p:cNvSpPr/>
          <p:nvPr/>
        </p:nvSpPr>
        <p:spPr>
          <a:xfrm>
            <a:off x="1187102" y="1206251"/>
            <a:ext cx="632079" cy="940594"/>
          </a:xfrm>
          <a:custGeom>
            <a:avLst/>
            <a:gdLst/>
            <a:ahLst/>
            <a:cxnLst/>
            <a:rect l="l" t="t" r="r" b="b"/>
            <a:pathLst>
              <a:path w="1600200" h="2381250" extrusionOk="0">
                <a:moveTo>
                  <a:pt x="894874" y="1834039"/>
                </a:moveTo>
                <a:cubicBezTo>
                  <a:pt x="997744" y="1751171"/>
                  <a:pt x="1088231" y="1671161"/>
                  <a:pt x="1168241" y="1591151"/>
                </a:cubicBezTo>
                <a:cubicBezTo>
                  <a:pt x="1451134" y="1309211"/>
                  <a:pt x="1593056" y="1046321"/>
                  <a:pt x="1593056" y="802481"/>
                </a:cubicBezTo>
                <a:cubicBezTo>
                  <a:pt x="1593056" y="691991"/>
                  <a:pt x="1572101" y="590074"/>
                  <a:pt x="1530191" y="493871"/>
                </a:cubicBezTo>
                <a:cubicBezTo>
                  <a:pt x="1507331" y="441484"/>
                  <a:pt x="1480661" y="392906"/>
                  <a:pt x="1449229" y="348139"/>
                </a:cubicBezTo>
                <a:cubicBezTo>
                  <a:pt x="1422559" y="310039"/>
                  <a:pt x="1393031" y="274796"/>
                  <a:pt x="1360646" y="241459"/>
                </a:cubicBezTo>
                <a:cubicBezTo>
                  <a:pt x="1288256" y="169069"/>
                  <a:pt x="1204436" y="112871"/>
                  <a:pt x="1109186" y="70009"/>
                </a:cubicBezTo>
                <a:cubicBezTo>
                  <a:pt x="1013936" y="28099"/>
                  <a:pt x="911066" y="7144"/>
                  <a:pt x="801529" y="7144"/>
                </a:cubicBezTo>
                <a:cubicBezTo>
                  <a:pt x="691039" y="7144"/>
                  <a:pt x="589121" y="28099"/>
                  <a:pt x="492919" y="70009"/>
                </a:cubicBezTo>
                <a:cubicBezTo>
                  <a:pt x="396716" y="111919"/>
                  <a:pt x="312896" y="169069"/>
                  <a:pt x="240506" y="241459"/>
                </a:cubicBezTo>
                <a:cubicBezTo>
                  <a:pt x="169069" y="313849"/>
                  <a:pt x="111919" y="398621"/>
                  <a:pt x="70009" y="494824"/>
                </a:cubicBezTo>
                <a:cubicBezTo>
                  <a:pt x="28099" y="590074"/>
                  <a:pt x="7144" y="692944"/>
                  <a:pt x="7144" y="802481"/>
                </a:cubicBezTo>
                <a:lnTo>
                  <a:pt x="555784" y="802481"/>
                </a:lnTo>
                <a:cubicBezTo>
                  <a:pt x="555784" y="731996"/>
                  <a:pt x="579596" y="673894"/>
                  <a:pt x="626269" y="625316"/>
                </a:cubicBezTo>
                <a:cubicBezTo>
                  <a:pt x="673894" y="577691"/>
                  <a:pt x="731996" y="552926"/>
                  <a:pt x="801529" y="552926"/>
                </a:cubicBezTo>
                <a:cubicBezTo>
                  <a:pt x="870109" y="552926"/>
                  <a:pt x="928211" y="576739"/>
                  <a:pt x="975836" y="624364"/>
                </a:cubicBezTo>
                <a:cubicBezTo>
                  <a:pt x="1022509" y="671989"/>
                  <a:pt x="1046321" y="730091"/>
                  <a:pt x="1046321" y="799624"/>
                </a:cubicBezTo>
                <a:cubicBezTo>
                  <a:pt x="1046321" y="844391"/>
                  <a:pt x="1021556" y="904399"/>
                  <a:pt x="972026" y="977741"/>
                </a:cubicBezTo>
                <a:cubicBezTo>
                  <a:pt x="922496" y="1051084"/>
                  <a:pt x="852011" y="1132046"/>
                  <a:pt x="761524" y="1222534"/>
                </a:cubicBezTo>
                <a:cubicBezTo>
                  <a:pt x="671036" y="1312069"/>
                  <a:pt x="561499" y="1405414"/>
                  <a:pt x="432911" y="1502569"/>
                </a:cubicBezTo>
                <a:cubicBezTo>
                  <a:pt x="307181" y="1598771"/>
                  <a:pt x="164306" y="1695926"/>
                  <a:pt x="7144" y="1791176"/>
                </a:cubicBezTo>
                <a:lnTo>
                  <a:pt x="7144" y="2379821"/>
                </a:lnTo>
                <a:lnTo>
                  <a:pt x="1594009" y="2379821"/>
                </a:lnTo>
                <a:lnTo>
                  <a:pt x="1594009" y="2154079"/>
                </a:lnTo>
                <a:lnTo>
                  <a:pt x="1594009" y="1834039"/>
                </a:lnTo>
                <a:lnTo>
                  <a:pt x="1289209" y="1834039"/>
                </a:lnTo>
                <a:lnTo>
                  <a:pt x="894874" y="18340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24" name="Google Shape;224;p1"/>
          <p:cNvSpPr txBox="1"/>
          <p:nvPr/>
        </p:nvSpPr>
        <p:spPr>
          <a:xfrm>
            <a:off x="2551267" y="878984"/>
            <a:ext cx="11619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0"/>
              <a:buFont typeface="Arial"/>
              <a:buNone/>
            </a:pPr>
            <a:r>
              <a:rPr lang="en-US" sz="10500" dirty="0">
                <a:solidFill>
                  <a:schemeClr val="lt1"/>
                </a:solidFill>
                <a:latin typeface="Algerian"/>
                <a:ea typeface="Algerian"/>
                <a:cs typeface="Algerian"/>
                <a:sym typeface="Algerian"/>
              </a:rPr>
              <a:t>4</a:t>
            </a:r>
            <a:endParaRPr sz="1400" b="0" i="0" u="none" strike="noStrike" cap="none" dirty="0">
              <a:solidFill>
                <a:srgbClr val="000000"/>
              </a:solidFill>
              <a:latin typeface="Arial"/>
              <a:ea typeface="Arial"/>
              <a:cs typeface="Arial"/>
              <a:sym typeface="Arial"/>
            </a:endParaRPr>
          </a:p>
        </p:txBody>
      </p:sp>
      <p:sp>
        <p:nvSpPr>
          <p:cNvPr id="225" name="Google Shape;225;p1"/>
          <p:cNvSpPr txBox="1"/>
          <p:nvPr/>
        </p:nvSpPr>
        <p:spPr>
          <a:xfrm>
            <a:off x="1434199" y="909510"/>
            <a:ext cx="11172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0"/>
              <a:buFont typeface="Arial"/>
              <a:buNone/>
            </a:pPr>
            <a:r>
              <a:rPr lang="en-US" sz="10500" b="0" i="0" u="none" strike="noStrike" cap="none" dirty="0">
                <a:solidFill>
                  <a:schemeClr val="lt1"/>
                </a:solidFill>
                <a:latin typeface="Algerian"/>
                <a:ea typeface="Algerian"/>
                <a:cs typeface="Algerian"/>
                <a:sym typeface="Algerian"/>
              </a:rPr>
              <a:t>0</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0"/>
          <p:cNvSpPr txBox="1"/>
          <p:nvPr/>
        </p:nvSpPr>
        <p:spPr>
          <a:xfrm>
            <a:off x="87289" y="1923678"/>
            <a:ext cx="3188567"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為什麼選擇</a:t>
            </a:r>
            <a:r>
              <a:rPr lang="en-US" altLang="zh-CN" sz="3300" b="1" i="0" u="none" strike="noStrike" cap="none" dirty="0" err="1">
                <a:solidFill>
                  <a:schemeClr val="lt1"/>
                </a:solidFill>
                <a:latin typeface="Arial Black"/>
                <a:ea typeface="Arial Black"/>
                <a:cs typeface="Arial Black"/>
                <a:sym typeface="Arial Black"/>
              </a:rPr>
              <a:t>Virscend</a:t>
            </a:r>
            <a:endParaRPr lang="en-US" altLang="zh-CN" sz="3300" b="1" i="0" u="none" strike="noStrike" cap="none" dirty="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大學</a:t>
            </a:r>
            <a:endParaRPr lang="en-US" altLang="zh-CN" sz="3300" b="1" i="0" u="none" strike="noStrike" cap="none" dirty="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lt1"/>
              </a:buClr>
              <a:buSzPts val="3300"/>
              <a:buFont typeface="Arial Black"/>
              <a:buNone/>
            </a:pPr>
            <a:endParaRPr sz="3600" b="0" i="0" u="none" strike="noStrike" cap="none" dirty="0">
              <a:solidFill>
                <a:schemeClr val="lt1"/>
              </a:solidFill>
              <a:latin typeface="Arial"/>
              <a:ea typeface="Arial"/>
              <a:cs typeface="Arial"/>
              <a:sym typeface="Arial"/>
            </a:endParaRPr>
          </a:p>
        </p:txBody>
      </p:sp>
      <p:sp>
        <p:nvSpPr>
          <p:cNvPr id="435" name="Google Shape;435;p20"/>
          <p:cNvSpPr/>
          <p:nvPr/>
        </p:nvSpPr>
        <p:spPr>
          <a:xfrm>
            <a:off x="2829178" y="357025"/>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6" name="Google Shape;436;p20"/>
          <p:cNvSpPr/>
          <p:nvPr/>
        </p:nvSpPr>
        <p:spPr>
          <a:xfrm>
            <a:off x="2829178" y="2108542"/>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7" name="Google Shape;437;p20"/>
          <p:cNvSpPr/>
          <p:nvPr/>
        </p:nvSpPr>
        <p:spPr>
          <a:xfrm>
            <a:off x="2829178" y="3473083"/>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38" name="Google Shape;438;p20"/>
          <p:cNvGrpSpPr/>
          <p:nvPr/>
        </p:nvGrpSpPr>
        <p:grpSpPr>
          <a:xfrm>
            <a:off x="3506538" y="249158"/>
            <a:ext cx="4680808" cy="1517401"/>
            <a:chOff x="673308" y="3234274"/>
            <a:chExt cx="2231400" cy="1517401"/>
          </a:xfrm>
        </p:grpSpPr>
        <p:sp>
          <p:nvSpPr>
            <p:cNvPr id="439" name="Google Shape;439;p20"/>
            <p:cNvSpPr txBox="1"/>
            <p:nvPr/>
          </p:nvSpPr>
          <p:spPr>
            <a:xfrm>
              <a:off x="673308" y="3581975"/>
              <a:ext cx="2231400" cy="1169700"/>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dk1"/>
                </a:buClr>
                <a:buSzPts val="1600"/>
                <a:buFont typeface="Noto Sans Symbols"/>
                <a:buChar char="❑"/>
              </a:pPr>
              <a:r>
                <a:rPr lang="en-US" altLang="zh-CN" sz="1400" dirty="0">
                  <a:solidFill>
                    <a:schemeClr val="bg1">
                      <a:lumMod val="75000"/>
                    </a:schemeClr>
                  </a:solidFill>
                </a:rPr>
                <a:t>2</a:t>
              </a:r>
              <a:r>
                <a:rPr lang="zh-CN" altLang="en-US" sz="1400" dirty="0">
                  <a:solidFill>
                    <a:schemeClr val="bg1">
                      <a:lumMod val="75000"/>
                    </a:schemeClr>
                  </a:solidFill>
                </a:rPr>
                <a:t>年全日制課程。</a:t>
              </a:r>
              <a:endParaRPr lang="zh-CN" altLang="en-US" sz="1200" b="0" i="0" u="none" strike="noStrike" cap="none" dirty="0">
                <a:solidFill>
                  <a:schemeClr val="bg1">
                    <a:lumMod val="75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十門課。</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小班制課程。</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絕佳的校園位置。</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dirty="0">
                  <a:solidFill>
                    <a:schemeClr val="bg1">
                      <a:lumMod val="75000"/>
                    </a:schemeClr>
                  </a:solidFill>
                </a:rPr>
                <a:t>線上線下 </a:t>
              </a:r>
              <a:r>
                <a:rPr lang="en-US" altLang="zh-CN" sz="1400" b="0" i="0" u="none" strike="noStrike" cap="none" dirty="0">
                  <a:solidFill>
                    <a:schemeClr val="bg1">
                      <a:lumMod val="75000"/>
                    </a:schemeClr>
                  </a:solidFill>
                  <a:latin typeface="Arial"/>
                  <a:ea typeface="Arial"/>
                  <a:cs typeface="Arial"/>
                  <a:sym typeface="Arial"/>
                </a:rPr>
                <a:t>7:00 p.m.-9:45 p.m</a:t>
              </a:r>
              <a:r>
                <a:rPr lang="en-US" altLang="zh-CN" sz="1400" b="1" i="0" u="none" strike="noStrike" cap="none" dirty="0">
                  <a:solidFill>
                    <a:schemeClr val="bg1">
                      <a:lumMod val="75000"/>
                    </a:schemeClr>
                  </a:solidFill>
                  <a:latin typeface="Arial"/>
                  <a:ea typeface="Arial"/>
                  <a:cs typeface="Arial"/>
                  <a:sym typeface="Arial"/>
                </a:rPr>
                <a:t>.</a:t>
              </a:r>
              <a:r>
                <a:rPr lang="zh-CN" altLang="en-US" sz="1400" b="1" i="0" u="none" strike="noStrike" cap="none" dirty="0">
                  <a:solidFill>
                    <a:schemeClr val="bg1">
                      <a:lumMod val="75000"/>
                    </a:schemeClr>
                  </a:solidFill>
                  <a:latin typeface="Arial"/>
                  <a:ea typeface="Arial"/>
                  <a:cs typeface="Arial"/>
                  <a:sym typeface="Arial"/>
                </a:rPr>
                <a:t>。</a:t>
              </a:r>
              <a:endParaRPr dirty="0">
                <a:solidFill>
                  <a:schemeClr val="bg1">
                    <a:lumMod val="75000"/>
                  </a:schemeClr>
                </a:solidFill>
              </a:endParaRPr>
            </a:p>
          </p:txBody>
        </p:sp>
        <p:sp>
          <p:nvSpPr>
            <p:cNvPr id="440" name="Google Shape;440;p20"/>
            <p:cNvSpPr txBox="1"/>
            <p:nvPr/>
          </p:nvSpPr>
          <p:spPr>
            <a:xfrm>
              <a:off x="830506" y="3234274"/>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000" b="1" i="0" u="none" strike="noStrike" cap="none" dirty="0">
                  <a:solidFill>
                    <a:schemeClr val="bg1">
                      <a:lumMod val="75000"/>
                    </a:schemeClr>
                  </a:solidFill>
                  <a:latin typeface="Arial"/>
                  <a:ea typeface="Arial"/>
                  <a:cs typeface="Arial"/>
                  <a:sym typeface="Arial"/>
                </a:rPr>
                <a:t>課程安排</a:t>
              </a:r>
              <a:endParaRPr lang="zh-CN" altLang="en-US" sz="1200" b="0" i="0" u="none" strike="noStrike" cap="none" dirty="0">
                <a:solidFill>
                  <a:schemeClr val="bg1">
                    <a:lumMod val="75000"/>
                  </a:schemeClr>
                </a:solidFill>
                <a:latin typeface="Arial"/>
                <a:ea typeface="Arial"/>
                <a:cs typeface="Arial"/>
                <a:sym typeface="Arial"/>
              </a:endParaRPr>
            </a:p>
          </p:txBody>
        </p:sp>
      </p:grpSp>
      <p:grpSp>
        <p:nvGrpSpPr>
          <p:cNvPr id="441" name="Google Shape;441;p20"/>
          <p:cNvGrpSpPr/>
          <p:nvPr/>
        </p:nvGrpSpPr>
        <p:grpSpPr>
          <a:xfrm>
            <a:off x="3540995" y="1795574"/>
            <a:ext cx="5873054" cy="1212209"/>
            <a:chOff x="694598" y="3126117"/>
            <a:chExt cx="2168699" cy="1212209"/>
          </a:xfrm>
        </p:grpSpPr>
        <p:sp>
          <p:nvSpPr>
            <p:cNvPr id="442" name="Google Shape;442;p20"/>
            <p:cNvSpPr txBox="1"/>
            <p:nvPr/>
          </p:nvSpPr>
          <p:spPr>
            <a:xfrm>
              <a:off x="694598" y="3507326"/>
              <a:ext cx="2131576" cy="831000"/>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accent2"/>
                </a:buClr>
                <a:buSzPts val="1600"/>
                <a:buFont typeface="Noto Sans Symbols"/>
                <a:buChar char="❑"/>
              </a:pPr>
              <a:r>
                <a:rPr lang="zh-CN" altLang="en-US" sz="1600" b="0" i="0" u="none" strike="noStrike" cap="none" dirty="0">
                  <a:solidFill>
                    <a:schemeClr val="bg2">
                      <a:lumMod val="60000"/>
                      <a:lumOff val="40000"/>
                    </a:schemeClr>
                  </a:solidFill>
                  <a:latin typeface="Arial"/>
                  <a:ea typeface="Arial"/>
                  <a:cs typeface="Arial"/>
                  <a:sym typeface="Arial"/>
                </a:rPr>
                <a:t>我們的課程價格比類似課程低</a:t>
              </a:r>
              <a:r>
                <a:rPr lang="en-US" altLang="zh-CN" sz="1600" b="0" i="0" u="none" strike="noStrike" cap="none" dirty="0">
                  <a:solidFill>
                    <a:schemeClr val="bg2">
                      <a:lumMod val="60000"/>
                      <a:lumOff val="40000"/>
                    </a:schemeClr>
                  </a:solidFill>
                  <a:latin typeface="Arial"/>
                  <a:ea typeface="Arial"/>
                  <a:cs typeface="Arial"/>
                  <a:sym typeface="Arial"/>
                </a:rPr>
                <a:t>75%</a:t>
              </a:r>
              <a:r>
                <a:rPr lang="zh-CN" altLang="en-US" sz="1600" b="0" i="0" u="none" strike="noStrike" cap="none" dirty="0">
                  <a:solidFill>
                    <a:schemeClr val="bg2">
                      <a:lumMod val="60000"/>
                      <a:lumOff val="40000"/>
                    </a:schemeClr>
                  </a:solidFill>
                  <a:latin typeface="Arial"/>
                  <a:ea typeface="Arial"/>
                  <a:cs typeface="Arial"/>
                  <a:sym typeface="Arial"/>
                </a:rPr>
                <a:t>。</a:t>
              </a:r>
              <a:endParaRPr lang="en-US" altLang="zh-CN" sz="1600" b="0" i="0" u="none" strike="noStrike" cap="none" dirty="0">
                <a:solidFill>
                  <a:schemeClr val="bg2">
                    <a:lumMod val="60000"/>
                    <a:lumOff val="40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accent2"/>
                </a:buClr>
                <a:buSzPts val="1600"/>
                <a:buFont typeface="Noto Sans Symbols"/>
                <a:buChar char="❑"/>
              </a:pPr>
              <a:r>
                <a:rPr lang="zh-CN" altLang="en-US" sz="1600" b="0" i="0" u="none" strike="noStrike" cap="none" dirty="0">
                  <a:solidFill>
                    <a:schemeClr val="bg2">
                      <a:lumMod val="60000"/>
                      <a:lumOff val="40000"/>
                    </a:schemeClr>
                  </a:solidFill>
                  <a:latin typeface="Arial"/>
                  <a:ea typeface="Arial"/>
                  <a:cs typeface="Arial"/>
                  <a:sym typeface="Arial"/>
                </a:rPr>
                <a:t>整個項目的學費為</a:t>
              </a:r>
              <a:r>
                <a:rPr lang="en-US" altLang="zh-CN" sz="1600" b="0" i="0" u="none" strike="noStrike" cap="none" dirty="0">
                  <a:solidFill>
                    <a:schemeClr val="bg2">
                      <a:lumMod val="60000"/>
                      <a:lumOff val="40000"/>
                    </a:schemeClr>
                  </a:solidFill>
                  <a:latin typeface="Arial"/>
                  <a:ea typeface="Arial"/>
                  <a:cs typeface="Arial"/>
                  <a:sym typeface="Arial"/>
                </a:rPr>
                <a:t>25,880</a:t>
              </a:r>
              <a:r>
                <a:rPr lang="zh-CN" altLang="en-US" sz="1600" b="0" i="0" u="none" strike="noStrike" cap="none" dirty="0">
                  <a:solidFill>
                    <a:schemeClr val="bg2">
                      <a:lumMod val="60000"/>
                      <a:lumOff val="40000"/>
                    </a:schemeClr>
                  </a:solidFill>
                  <a:latin typeface="Arial"/>
                  <a:ea typeface="Arial"/>
                  <a:cs typeface="Arial"/>
                  <a:sym typeface="Arial"/>
                </a:rPr>
                <a:t>美元（包括</a:t>
              </a:r>
              <a:r>
                <a:rPr lang="en-US" altLang="zh-CN" sz="1600" b="0" i="0" u="none" strike="noStrike" cap="none" dirty="0">
                  <a:solidFill>
                    <a:schemeClr val="bg2">
                      <a:lumMod val="60000"/>
                      <a:lumOff val="40000"/>
                    </a:schemeClr>
                  </a:solidFill>
                  <a:latin typeface="Arial"/>
                  <a:ea typeface="Arial"/>
                  <a:cs typeface="Arial"/>
                  <a:sym typeface="Arial"/>
                </a:rPr>
                <a:t>10</a:t>
              </a:r>
              <a:r>
                <a:rPr lang="zh-CN" altLang="en-US" sz="1600" b="0" i="0" u="none" strike="noStrike" cap="none" dirty="0">
                  <a:solidFill>
                    <a:schemeClr val="bg2">
                      <a:lumMod val="60000"/>
                      <a:lumOff val="40000"/>
                    </a:schemeClr>
                  </a:solidFill>
                  <a:latin typeface="Arial"/>
                  <a:ea typeface="Arial"/>
                  <a:cs typeface="Arial"/>
                  <a:sym typeface="Arial"/>
                </a:rPr>
                <a:t>門課程的學費和</a:t>
              </a:r>
              <a:r>
                <a:rPr lang="en-US" altLang="zh-CN" sz="1600" b="0" i="0" u="none" strike="noStrike" cap="none" dirty="0">
                  <a:solidFill>
                    <a:schemeClr val="bg2">
                      <a:lumMod val="60000"/>
                      <a:lumOff val="40000"/>
                    </a:schemeClr>
                  </a:solidFill>
                  <a:latin typeface="Arial"/>
                  <a:ea typeface="Arial"/>
                  <a:cs typeface="Arial"/>
                  <a:sym typeface="Arial"/>
                </a:rPr>
                <a:t>4</a:t>
              </a:r>
              <a:r>
                <a:rPr lang="zh-CN" altLang="en-US" sz="1600" b="0" i="0" u="none" strike="noStrike" cap="none" dirty="0">
                  <a:solidFill>
                    <a:schemeClr val="bg2">
                      <a:lumMod val="60000"/>
                      <a:lumOff val="40000"/>
                    </a:schemeClr>
                  </a:solidFill>
                  <a:latin typeface="Arial"/>
                  <a:ea typeface="Arial"/>
                  <a:cs typeface="Arial"/>
                  <a:sym typeface="Arial"/>
                </a:rPr>
                <a:t>個學期的註冊費</a:t>
              </a:r>
              <a:r>
                <a:rPr lang="zh-CN" altLang="en-US" sz="1600" dirty="0">
                  <a:solidFill>
                    <a:schemeClr val="bg2">
                      <a:lumMod val="60000"/>
                      <a:lumOff val="40000"/>
                    </a:schemeClr>
                  </a:solidFill>
                </a:rPr>
                <a:t>）。</a:t>
              </a:r>
              <a:endParaRPr sz="1400" b="0" i="0" u="none" strike="noStrike" cap="none" dirty="0">
                <a:solidFill>
                  <a:schemeClr val="bg2">
                    <a:lumMod val="60000"/>
                    <a:lumOff val="40000"/>
                  </a:schemeClr>
                </a:solidFill>
                <a:latin typeface="Arial"/>
                <a:ea typeface="Arial"/>
                <a:cs typeface="Arial"/>
                <a:sym typeface="Arial"/>
              </a:endParaRPr>
            </a:p>
          </p:txBody>
        </p:sp>
        <p:sp>
          <p:nvSpPr>
            <p:cNvPr id="443" name="Google Shape;443;p20"/>
            <p:cNvSpPr txBox="1"/>
            <p:nvPr/>
          </p:nvSpPr>
          <p:spPr>
            <a:xfrm>
              <a:off x="803640" y="3126117"/>
              <a:ext cx="20596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400" b="1" i="0" u="none" strike="noStrike" cap="none" dirty="0">
                  <a:solidFill>
                    <a:schemeClr val="bg2">
                      <a:lumMod val="60000"/>
                      <a:lumOff val="40000"/>
                    </a:schemeClr>
                  </a:solidFill>
                  <a:latin typeface="Arial"/>
                  <a:ea typeface="Arial"/>
                  <a:cs typeface="Arial"/>
                  <a:sym typeface="Arial"/>
                </a:rPr>
                <a:t>高性價比</a:t>
              </a:r>
              <a:endParaRPr lang="zh-CN" altLang="en-US" sz="1400" b="0" i="0" u="none" strike="noStrike" cap="none" dirty="0">
                <a:solidFill>
                  <a:schemeClr val="bg2">
                    <a:lumMod val="60000"/>
                    <a:lumOff val="40000"/>
                  </a:schemeClr>
                </a:solidFill>
                <a:latin typeface="Arial"/>
                <a:ea typeface="Arial"/>
                <a:cs typeface="Arial"/>
                <a:sym typeface="Arial"/>
              </a:endParaRPr>
            </a:p>
          </p:txBody>
        </p:sp>
      </p:grpSp>
      <p:grpSp>
        <p:nvGrpSpPr>
          <p:cNvPr id="444" name="Google Shape;444;p20"/>
          <p:cNvGrpSpPr/>
          <p:nvPr/>
        </p:nvGrpSpPr>
        <p:grpSpPr>
          <a:xfrm>
            <a:off x="3392902" y="3072973"/>
            <a:ext cx="5688962" cy="1530334"/>
            <a:chOff x="631836" y="3231224"/>
            <a:chExt cx="2712000" cy="1530334"/>
          </a:xfrm>
        </p:grpSpPr>
        <p:sp>
          <p:nvSpPr>
            <p:cNvPr id="445" name="Google Shape;445;p20"/>
            <p:cNvSpPr txBox="1"/>
            <p:nvPr/>
          </p:nvSpPr>
          <p:spPr>
            <a:xfrm>
              <a:off x="631836" y="3592047"/>
              <a:ext cx="2712000" cy="1169511"/>
            </a:xfrm>
            <a:prstGeom prst="rect">
              <a:avLst/>
            </a:prstGeom>
            <a:noFill/>
            <a:ln>
              <a:noFill/>
            </a:ln>
          </p:spPr>
          <p:txBody>
            <a:bodyPr spcFirstLastPara="1" wrap="square" lIns="91425" tIns="45700" rIns="91425" bIns="45700" anchor="t" anchorCtr="0">
              <a:spAutoFit/>
            </a:bodyPr>
            <a:lstStyle/>
            <a:p>
              <a:pPr marL="914400" lvl="1" indent="-317500" algn="l" rtl="0">
                <a:spcBef>
                  <a:spcPts val="0"/>
                </a:spcBef>
                <a:spcAft>
                  <a:spcPts val="0"/>
                </a:spcAft>
                <a:buClr>
                  <a:srgbClr val="BFBFBF"/>
                </a:buClr>
                <a:buSzPts val="1400"/>
                <a:buFont typeface="Noto Sans Symbols"/>
                <a:buChar char="❑"/>
              </a:pPr>
              <a:r>
                <a:rPr lang="en-US" altLang="zh-CN" dirty="0">
                  <a:solidFill>
                    <a:srgbClr val="BFBFBF"/>
                  </a:solidFill>
                </a:rPr>
                <a:t>STEM</a:t>
              </a:r>
              <a:r>
                <a:rPr lang="zh-CN" altLang="en-US" dirty="0">
                  <a:solidFill>
                    <a:srgbClr val="BFBFBF"/>
                  </a:solidFill>
                </a:rPr>
                <a:t>認證課程。</a:t>
              </a: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可以為國際學生發放</a:t>
              </a:r>
              <a:r>
                <a:rPr lang="en-US" altLang="zh-CN" dirty="0">
                  <a:solidFill>
                    <a:srgbClr val="BFBFBF"/>
                  </a:solidFill>
                </a:rPr>
                <a:t>I-20</a:t>
              </a:r>
              <a:r>
                <a:rPr lang="zh-CN" altLang="en-US" dirty="0">
                  <a:solidFill>
                    <a:srgbClr val="BFBFBF"/>
                  </a:solidFill>
                </a:rPr>
                <a:t>表格。</a:t>
              </a: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優質教學：所有教授來自于加州州立大學</a:t>
              </a:r>
              <a:r>
                <a:rPr lang="en-US" altLang="zh-CN" dirty="0">
                  <a:solidFill>
                    <a:srgbClr val="BFBFBF"/>
                  </a:solidFill>
                </a:rPr>
                <a:t>/</a:t>
              </a:r>
              <a:r>
                <a:rPr lang="zh-CN" altLang="en-US" dirty="0">
                  <a:solidFill>
                    <a:srgbClr val="BFBFBF"/>
                  </a:solidFill>
                </a:rPr>
                <a:t>加州大學。</a:t>
              </a: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小班教學，使得學生和教授之間有充分的個性化互動。</a:t>
              </a: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與時俱進的教學大綱。</a:t>
              </a:r>
            </a:p>
          </p:txBody>
        </p:sp>
        <p:sp>
          <p:nvSpPr>
            <p:cNvPr id="446" name="Google Shape;446;p20"/>
            <p:cNvSpPr txBox="1"/>
            <p:nvPr/>
          </p:nvSpPr>
          <p:spPr>
            <a:xfrm>
              <a:off x="843206" y="3231224"/>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altLang="en-US" sz="2000" b="1" i="0" u="none" strike="noStrike" cap="none" dirty="0">
                  <a:solidFill>
                    <a:srgbClr val="BFBFBF"/>
                  </a:solidFill>
                  <a:latin typeface="Arial"/>
                  <a:ea typeface="Arial"/>
                  <a:cs typeface="Arial"/>
                  <a:sym typeface="Arial"/>
                </a:rPr>
                <a:t>項目亮點</a:t>
              </a:r>
              <a:endParaRPr lang="zh-CN" altLang="en-US" sz="1400" b="0" i="0" u="none" strike="noStrike" cap="none" dirty="0">
                <a:solidFill>
                  <a:srgbClr val="000000"/>
                </a:solidFill>
                <a:latin typeface="Arial"/>
                <a:ea typeface="Arial"/>
                <a:cs typeface="Arial"/>
                <a:sym typeface="Arial"/>
              </a:endParaRPr>
            </a:p>
          </p:txBody>
        </p:sp>
      </p:grpSp>
      <p:sp>
        <p:nvSpPr>
          <p:cNvPr id="447" name="Google Shape;447;p20"/>
          <p:cNvSpPr txBox="1"/>
          <p:nvPr/>
        </p:nvSpPr>
        <p:spPr>
          <a:xfrm>
            <a:off x="2867782" y="473115"/>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01</a:t>
            </a:r>
            <a:endParaRPr sz="2400" b="1" i="0" u="none" strike="noStrike" cap="none" dirty="0">
              <a:solidFill>
                <a:schemeClr val="accent1"/>
              </a:solidFill>
              <a:latin typeface="Arial"/>
              <a:ea typeface="Arial"/>
              <a:cs typeface="Arial"/>
              <a:sym typeface="Arial"/>
            </a:endParaRPr>
          </a:p>
        </p:txBody>
      </p:sp>
      <p:sp>
        <p:nvSpPr>
          <p:cNvPr id="448" name="Google Shape;448;p20"/>
          <p:cNvSpPr txBox="1"/>
          <p:nvPr/>
        </p:nvSpPr>
        <p:spPr>
          <a:xfrm>
            <a:off x="2863637" y="223774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02</a:t>
            </a:r>
            <a:endParaRPr sz="2400" b="1" i="0" u="none" strike="noStrike" cap="none" dirty="0">
              <a:solidFill>
                <a:schemeClr val="accent1"/>
              </a:solidFill>
              <a:latin typeface="Arial"/>
              <a:ea typeface="Arial"/>
              <a:cs typeface="Arial"/>
              <a:sym typeface="Arial"/>
            </a:endParaRPr>
          </a:p>
        </p:txBody>
      </p:sp>
      <p:sp>
        <p:nvSpPr>
          <p:cNvPr id="449" name="Google Shape;449;p20"/>
          <p:cNvSpPr txBox="1"/>
          <p:nvPr/>
        </p:nvSpPr>
        <p:spPr>
          <a:xfrm>
            <a:off x="2863637" y="361709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03</a:t>
            </a:r>
            <a:endParaRPr sz="2400" b="1" i="0" u="none" strike="noStrike" cap="none" dirty="0">
              <a:solidFill>
                <a:schemeClr val="accent1"/>
              </a:solidFill>
              <a:latin typeface="Arial"/>
              <a:ea typeface="Arial"/>
              <a:cs typeface="Arial"/>
              <a:sym typeface="Arial"/>
            </a:endParaRPr>
          </a:p>
        </p:txBody>
      </p:sp>
      <p:sp>
        <p:nvSpPr>
          <p:cNvPr id="450" name="Google Shape;450;p20"/>
          <p:cNvSpPr txBox="1"/>
          <p:nvPr/>
        </p:nvSpPr>
        <p:spPr>
          <a:xfrm>
            <a:off x="6948264" y="45427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10</a:t>
            </a:fld>
            <a:endParaRPr sz="1200" b="0" i="0" u="none" strike="noStrike" cap="none" dirty="0">
              <a:solidFill>
                <a:srgbClr val="7F7F7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1"/>
          <p:cNvSpPr txBox="1"/>
          <p:nvPr/>
        </p:nvSpPr>
        <p:spPr>
          <a:xfrm>
            <a:off x="87289" y="1923678"/>
            <a:ext cx="3188567"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為什麼選擇</a:t>
            </a:r>
            <a:r>
              <a:rPr lang="en-US" altLang="zh-CN" sz="3300" b="1" i="0" u="none" strike="noStrike" cap="none" dirty="0" err="1">
                <a:solidFill>
                  <a:schemeClr val="lt1"/>
                </a:solidFill>
                <a:latin typeface="Arial Black"/>
                <a:ea typeface="Arial Black"/>
                <a:cs typeface="Arial Black"/>
                <a:sym typeface="Arial Black"/>
              </a:rPr>
              <a:t>Virscend</a:t>
            </a:r>
            <a:endParaRPr lang="en-US" altLang="zh-CN" sz="3300" b="1" i="0" u="none" strike="noStrike" cap="none" dirty="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大學</a:t>
            </a:r>
            <a:endParaRPr lang="en-US" altLang="zh-CN" sz="3300" b="1" i="0" u="none" strike="noStrike" cap="none" dirty="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3600"/>
              <a:buFont typeface="Arial"/>
              <a:buNone/>
            </a:pPr>
            <a:endParaRPr sz="3600" b="0" i="0" u="none" strike="noStrike" cap="none" dirty="0">
              <a:solidFill>
                <a:schemeClr val="lt1"/>
              </a:solidFill>
              <a:latin typeface="Arial"/>
              <a:ea typeface="Arial"/>
              <a:cs typeface="Arial"/>
              <a:sym typeface="Arial"/>
            </a:endParaRPr>
          </a:p>
        </p:txBody>
      </p:sp>
      <p:sp>
        <p:nvSpPr>
          <p:cNvPr id="457" name="Google Shape;457;p21"/>
          <p:cNvSpPr/>
          <p:nvPr/>
        </p:nvSpPr>
        <p:spPr>
          <a:xfrm>
            <a:off x="2829178" y="433225"/>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8" name="Google Shape;458;p21"/>
          <p:cNvSpPr/>
          <p:nvPr/>
        </p:nvSpPr>
        <p:spPr>
          <a:xfrm>
            <a:off x="2829178" y="2108542"/>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9" name="Google Shape;459;p21"/>
          <p:cNvSpPr/>
          <p:nvPr/>
        </p:nvSpPr>
        <p:spPr>
          <a:xfrm>
            <a:off x="2829178" y="3549283"/>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60" name="Google Shape;460;p21"/>
          <p:cNvGrpSpPr/>
          <p:nvPr/>
        </p:nvGrpSpPr>
        <p:grpSpPr>
          <a:xfrm>
            <a:off x="3419902" y="98326"/>
            <a:ext cx="5067833" cy="1747376"/>
            <a:chOff x="632007" y="3235842"/>
            <a:chExt cx="2415900" cy="1747376"/>
          </a:xfrm>
        </p:grpSpPr>
        <p:sp>
          <p:nvSpPr>
            <p:cNvPr id="461" name="Google Shape;461;p21"/>
            <p:cNvSpPr txBox="1"/>
            <p:nvPr/>
          </p:nvSpPr>
          <p:spPr>
            <a:xfrm>
              <a:off x="632007" y="3598264"/>
              <a:ext cx="2415900" cy="1384954"/>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dk1"/>
                </a:buClr>
                <a:buSzPts val="1600"/>
                <a:buFont typeface="Noto Sans Symbols"/>
                <a:buChar char="❑"/>
              </a:pPr>
              <a:r>
                <a:rPr lang="en-US" altLang="zh-CN" sz="1400" dirty="0">
                  <a:solidFill>
                    <a:schemeClr val="bg1">
                      <a:lumMod val="75000"/>
                    </a:schemeClr>
                  </a:solidFill>
                </a:rPr>
                <a:t>2</a:t>
              </a:r>
              <a:r>
                <a:rPr lang="zh-CN" altLang="en-US" sz="1400" dirty="0">
                  <a:solidFill>
                    <a:schemeClr val="bg1">
                      <a:lumMod val="75000"/>
                    </a:schemeClr>
                  </a:solidFill>
                </a:rPr>
                <a:t>年全日制課程。</a:t>
              </a:r>
              <a:endParaRPr lang="zh-CN" altLang="en-US" sz="1200" b="0" i="0" u="none" strike="noStrike" cap="none" dirty="0">
                <a:solidFill>
                  <a:schemeClr val="bg1">
                    <a:lumMod val="75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十門課。</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小班制課程。</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絕佳的校園位置。</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dirty="0">
                  <a:solidFill>
                    <a:schemeClr val="bg1">
                      <a:lumMod val="75000"/>
                    </a:schemeClr>
                  </a:solidFill>
                </a:rPr>
                <a:t>線上線下 </a:t>
              </a:r>
              <a:r>
                <a:rPr lang="en-US" altLang="zh-CN" sz="1400" b="0" i="0" u="none" strike="noStrike" cap="none" dirty="0">
                  <a:solidFill>
                    <a:schemeClr val="bg1">
                      <a:lumMod val="75000"/>
                    </a:schemeClr>
                  </a:solidFill>
                  <a:latin typeface="Arial"/>
                  <a:ea typeface="Arial"/>
                  <a:cs typeface="Arial"/>
                  <a:sym typeface="Arial"/>
                </a:rPr>
                <a:t>7:00 p.m.-9:45 p.m</a:t>
              </a:r>
              <a:r>
                <a:rPr lang="en-US" altLang="zh-CN" sz="1400" b="1" i="0" u="none" strike="noStrike" cap="none" dirty="0">
                  <a:solidFill>
                    <a:schemeClr val="bg1">
                      <a:lumMod val="75000"/>
                    </a:schemeClr>
                  </a:solidFill>
                  <a:latin typeface="Arial"/>
                  <a:ea typeface="Arial"/>
                  <a:cs typeface="Arial"/>
                  <a:sym typeface="Arial"/>
                </a:rPr>
                <a:t>.</a:t>
              </a:r>
              <a:r>
                <a:rPr lang="zh-CN" altLang="en-US" sz="1400" b="1" i="0" u="none" strike="noStrike" cap="none" dirty="0">
                  <a:solidFill>
                    <a:schemeClr val="bg1">
                      <a:lumMod val="75000"/>
                    </a:schemeClr>
                  </a:solidFill>
                  <a:latin typeface="Arial"/>
                  <a:ea typeface="Arial"/>
                  <a:cs typeface="Arial"/>
                  <a:sym typeface="Arial"/>
                </a:rPr>
                <a:t>。</a:t>
              </a:r>
              <a:endParaRPr lang="zh-CN" altLang="en-US" dirty="0">
                <a:solidFill>
                  <a:schemeClr val="bg1">
                    <a:lumMod val="75000"/>
                  </a:schemeClr>
                </a:solidFill>
              </a:endParaRPr>
            </a:p>
            <a:p>
              <a:pPr marL="596900" lvl="1" algn="l" rtl="0">
                <a:spcBef>
                  <a:spcPts val="0"/>
                </a:spcBef>
                <a:spcAft>
                  <a:spcPts val="0"/>
                </a:spcAft>
                <a:buClr>
                  <a:srgbClr val="BFBFBF"/>
                </a:buClr>
                <a:buSzPts val="1400"/>
              </a:pPr>
              <a:endParaRPr dirty="0">
                <a:solidFill>
                  <a:srgbClr val="BFBFBF"/>
                </a:solidFill>
              </a:endParaRPr>
            </a:p>
          </p:txBody>
        </p:sp>
        <p:sp>
          <p:nvSpPr>
            <p:cNvPr id="462" name="Google Shape;462;p21"/>
            <p:cNvSpPr txBox="1"/>
            <p:nvPr/>
          </p:nvSpPr>
          <p:spPr>
            <a:xfrm>
              <a:off x="803640" y="3235842"/>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000" b="1" i="0" u="none" strike="noStrike" cap="none" dirty="0">
                  <a:solidFill>
                    <a:schemeClr val="bg1">
                      <a:lumMod val="75000"/>
                    </a:schemeClr>
                  </a:solidFill>
                  <a:latin typeface="Arial"/>
                  <a:ea typeface="Arial"/>
                  <a:cs typeface="Arial"/>
                  <a:sym typeface="Arial"/>
                </a:rPr>
                <a:t>課程安排</a:t>
              </a:r>
              <a:endParaRPr lang="zh-CN" altLang="en-US" sz="1200" b="0" i="0" u="none" strike="noStrike" cap="none" dirty="0">
                <a:solidFill>
                  <a:schemeClr val="bg1">
                    <a:lumMod val="75000"/>
                  </a:schemeClr>
                </a:solidFill>
                <a:latin typeface="Arial"/>
                <a:ea typeface="Arial"/>
                <a:cs typeface="Arial"/>
                <a:sym typeface="Arial"/>
              </a:endParaRPr>
            </a:p>
          </p:txBody>
        </p:sp>
      </p:grpSp>
      <p:grpSp>
        <p:nvGrpSpPr>
          <p:cNvPr id="463" name="Google Shape;463;p21"/>
          <p:cNvGrpSpPr/>
          <p:nvPr/>
        </p:nvGrpSpPr>
        <p:grpSpPr>
          <a:xfrm>
            <a:off x="3275857" y="1705130"/>
            <a:ext cx="5164133" cy="1132234"/>
            <a:chOff x="603722" y="3126117"/>
            <a:chExt cx="2259718" cy="1212632"/>
          </a:xfrm>
        </p:grpSpPr>
        <p:sp>
          <p:nvSpPr>
            <p:cNvPr id="464" name="Google Shape;464;p21"/>
            <p:cNvSpPr txBox="1"/>
            <p:nvPr/>
          </p:nvSpPr>
          <p:spPr>
            <a:xfrm>
              <a:off x="603722" y="3547678"/>
              <a:ext cx="2059800" cy="791071"/>
            </a:xfrm>
            <a:prstGeom prst="rect">
              <a:avLst/>
            </a:prstGeom>
            <a:noFill/>
            <a:ln>
              <a:noFill/>
            </a:ln>
          </p:spPr>
          <p:txBody>
            <a:bodyPr spcFirstLastPara="1" wrap="square" lIns="91425" tIns="45700" rIns="91425" bIns="45700" anchor="t" anchorCtr="0">
              <a:spAutoFit/>
            </a:bodyPr>
            <a:lstStyle/>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我們的課程價格比類似課程低</a:t>
              </a:r>
              <a:r>
                <a:rPr lang="en-US" altLang="zh-CN" dirty="0">
                  <a:solidFill>
                    <a:srgbClr val="BFBFBF"/>
                  </a:solidFill>
                </a:rPr>
                <a:t>75%</a:t>
              </a:r>
              <a:r>
                <a:rPr lang="zh-CN" altLang="en-US" dirty="0">
                  <a:solidFill>
                    <a:srgbClr val="BFBFBF"/>
                  </a:solidFill>
                </a:rPr>
                <a:t>。</a:t>
              </a: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整個項目的學費為</a:t>
              </a:r>
              <a:r>
                <a:rPr lang="en-US" altLang="zh-CN" dirty="0">
                  <a:solidFill>
                    <a:srgbClr val="BFBFBF"/>
                  </a:solidFill>
                </a:rPr>
                <a:t>25,880</a:t>
              </a:r>
              <a:r>
                <a:rPr lang="zh-CN" altLang="en-US" dirty="0">
                  <a:solidFill>
                    <a:srgbClr val="BFBFBF"/>
                  </a:solidFill>
                </a:rPr>
                <a:t>美元（包含</a:t>
              </a:r>
              <a:r>
                <a:rPr lang="en-US" altLang="zh-CN" dirty="0">
                  <a:solidFill>
                    <a:srgbClr val="BFBFBF"/>
                  </a:solidFill>
                </a:rPr>
                <a:t>10</a:t>
              </a:r>
              <a:r>
                <a:rPr lang="zh-CN" altLang="en-US" dirty="0">
                  <a:solidFill>
                    <a:srgbClr val="BFBFBF"/>
                  </a:solidFill>
                </a:rPr>
                <a:t>門課程的學費和</a:t>
              </a:r>
              <a:r>
                <a:rPr lang="en-US" altLang="zh-CN" dirty="0">
                  <a:solidFill>
                    <a:srgbClr val="BFBFBF"/>
                  </a:solidFill>
                </a:rPr>
                <a:t>4</a:t>
              </a:r>
              <a:r>
                <a:rPr lang="zh-CN" altLang="en-US" dirty="0">
                  <a:solidFill>
                    <a:srgbClr val="BFBFBF"/>
                  </a:solidFill>
                </a:rPr>
                <a:t>個學期的註冊費）。</a:t>
              </a:r>
            </a:p>
          </p:txBody>
        </p:sp>
        <p:sp>
          <p:nvSpPr>
            <p:cNvPr id="465" name="Google Shape;465;p21"/>
            <p:cNvSpPr txBox="1"/>
            <p:nvPr/>
          </p:nvSpPr>
          <p:spPr>
            <a:xfrm>
              <a:off x="803640" y="3126117"/>
              <a:ext cx="2059800" cy="42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altLang="en-US" sz="2000" b="1" dirty="0">
                  <a:solidFill>
                    <a:srgbClr val="BFBFBF"/>
                  </a:solidFill>
                </a:rPr>
                <a:t>高性價比</a:t>
              </a:r>
              <a:endParaRPr lang="zh-CN" altLang="en-US" sz="1400" b="0" i="0" u="none" strike="noStrike" cap="none" dirty="0">
                <a:solidFill>
                  <a:srgbClr val="000000"/>
                </a:solidFill>
                <a:latin typeface="Arial"/>
                <a:ea typeface="Arial"/>
                <a:cs typeface="Arial"/>
                <a:sym typeface="Arial"/>
              </a:endParaRPr>
            </a:p>
          </p:txBody>
        </p:sp>
      </p:grpSp>
      <p:grpSp>
        <p:nvGrpSpPr>
          <p:cNvPr id="466" name="Google Shape;466;p21"/>
          <p:cNvGrpSpPr/>
          <p:nvPr/>
        </p:nvGrpSpPr>
        <p:grpSpPr>
          <a:xfrm>
            <a:off x="3345556" y="2909373"/>
            <a:ext cx="5688962" cy="2010038"/>
            <a:chOff x="596566" y="3121218"/>
            <a:chExt cx="2712000" cy="2010038"/>
          </a:xfrm>
        </p:grpSpPr>
        <p:sp>
          <p:nvSpPr>
            <p:cNvPr id="467" name="Google Shape;467;p21"/>
            <p:cNvSpPr txBox="1"/>
            <p:nvPr/>
          </p:nvSpPr>
          <p:spPr>
            <a:xfrm>
              <a:off x="596566" y="3561636"/>
              <a:ext cx="2712000" cy="1569620"/>
            </a:xfrm>
            <a:prstGeom prst="rect">
              <a:avLst/>
            </a:prstGeom>
            <a:noFill/>
            <a:ln>
              <a:noFill/>
            </a:ln>
          </p:spPr>
          <p:txBody>
            <a:bodyPr spcFirstLastPara="1" wrap="square" lIns="91425" tIns="45700" rIns="91425" bIns="45700" anchor="t" anchorCtr="0">
              <a:spAutoFit/>
            </a:bodyPr>
            <a:lstStyle/>
            <a:p>
              <a:pPr marL="914400" lvl="1" indent="-317500" algn="l" rtl="0">
                <a:spcBef>
                  <a:spcPts val="0"/>
                </a:spcBef>
                <a:spcAft>
                  <a:spcPts val="0"/>
                </a:spcAft>
                <a:buClr>
                  <a:srgbClr val="BFBFBF"/>
                </a:buClr>
                <a:buSzPts val="1400"/>
                <a:buFont typeface="Noto Sans Symbols"/>
                <a:buChar char="❑"/>
              </a:pPr>
              <a:r>
                <a:rPr lang="en-US" altLang="zh-CN" sz="1600" dirty="0">
                  <a:solidFill>
                    <a:schemeClr val="bg2">
                      <a:lumMod val="60000"/>
                      <a:lumOff val="40000"/>
                    </a:schemeClr>
                  </a:solidFill>
                </a:rPr>
                <a:t>STEM</a:t>
              </a:r>
              <a:r>
                <a:rPr lang="zh-CN" altLang="en-US" sz="1600" dirty="0">
                  <a:solidFill>
                    <a:schemeClr val="bg2">
                      <a:lumMod val="60000"/>
                      <a:lumOff val="40000"/>
                    </a:schemeClr>
                  </a:solidFill>
                </a:rPr>
                <a:t>認證課程。</a:t>
              </a:r>
              <a:endParaRPr lang="en-US" altLang="zh-CN" sz="1600" dirty="0">
                <a:solidFill>
                  <a:schemeClr val="bg2">
                    <a:lumMod val="60000"/>
                    <a:lumOff val="40000"/>
                  </a:schemeClr>
                </a:solidFill>
              </a:endParaRPr>
            </a:p>
            <a:p>
              <a:pPr marL="914400" lvl="1" indent="-317500" algn="l" rtl="0">
                <a:spcBef>
                  <a:spcPts val="0"/>
                </a:spcBef>
                <a:spcAft>
                  <a:spcPts val="0"/>
                </a:spcAft>
                <a:buClr>
                  <a:srgbClr val="BFBFBF"/>
                </a:buClr>
                <a:buSzPts val="1400"/>
                <a:buFont typeface="Noto Sans Symbols"/>
                <a:buChar char="❑"/>
              </a:pPr>
              <a:r>
                <a:rPr lang="zh-CN" altLang="en-US" sz="1600" dirty="0">
                  <a:solidFill>
                    <a:schemeClr val="bg2">
                      <a:lumMod val="60000"/>
                      <a:lumOff val="40000"/>
                    </a:schemeClr>
                  </a:solidFill>
                </a:rPr>
                <a:t>可以為國際學生發放</a:t>
              </a:r>
              <a:r>
                <a:rPr lang="en-US" altLang="zh-CN" sz="1600" dirty="0">
                  <a:solidFill>
                    <a:schemeClr val="bg2">
                      <a:lumMod val="60000"/>
                      <a:lumOff val="40000"/>
                    </a:schemeClr>
                  </a:solidFill>
                </a:rPr>
                <a:t>I-20</a:t>
              </a:r>
              <a:r>
                <a:rPr lang="zh-CN" altLang="en-US" sz="1600" dirty="0">
                  <a:solidFill>
                    <a:schemeClr val="bg2">
                      <a:lumMod val="60000"/>
                      <a:lumOff val="40000"/>
                    </a:schemeClr>
                  </a:solidFill>
                </a:rPr>
                <a:t>表格。</a:t>
              </a:r>
              <a:endParaRPr lang="en-US" altLang="zh-CN" sz="1600" dirty="0">
                <a:solidFill>
                  <a:schemeClr val="bg2">
                    <a:lumMod val="60000"/>
                    <a:lumOff val="40000"/>
                  </a:schemeClr>
                </a:solidFill>
              </a:endParaRPr>
            </a:p>
            <a:p>
              <a:pPr marL="914400" lvl="1" indent="-317500" algn="l" rtl="0">
                <a:spcBef>
                  <a:spcPts val="0"/>
                </a:spcBef>
                <a:spcAft>
                  <a:spcPts val="0"/>
                </a:spcAft>
                <a:buClr>
                  <a:srgbClr val="BFBFBF"/>
                </a:buClr>
                <a:buSzPts val="1400"/>
                <a:buFont typeface="Noto Sans Symbols"/>
                <a:buChar char="❑"/>
              </a:pPr>
              <a:r>
                <a:rPr lang="zh-CN" altLang="en-US" sz="1600" dirty="0">
                  <a:solidFill>
                    <a:schemeClr val="bg2">
                      <a:lumMod val="60000"/>
                      <a:lumOff val="40000"/>
                    </a:schemeClr>
                  </a:solidFill>
                </a:rPr>
                <a:t>優質教學：所有教授來自于加州州立大學</a:t>
              </a:r>
              <a:r>
                <a:rPr lang="en-US" altLang="zh-CN" sz="1600" dirty="0">
                  <a:solidFill>
                    <a:schemeClr val="bg2">
                      <a:lumMod val="60000"/>
                      <a:lumOff val="40000"/>
                    </a:schemeClr>
                  </a:solidFill>
                </a:rPr>
                <a:t>/</a:t>
              </a:r>
              <a:r>
                <a:rPr lang="zh-CN" altLang="en-US" sz="1600" dirty="0">
                  <a:solidFill>
                    <a:schemeClr val="bg2">
                      <a:lumMod val="60000"/>
                      <a:lumOff val="40000"/>
                    </a:schemeClr>
                  </a:solidFill>
                </a:rPr>
                <a:t>加州大學。</a:t>
              </a:r>
              <a:endParaRPr lang="en-US" altLang="zh-CN" sz="1600" dirty="0">
                <a:solidFill>
                  <a:schemeClr val="bg2">
                    <a:lumMod val="60000"/>
                    <a:lumOff val="40000"/>
                  </a:schemeClr>
                </a:solidFill>
              </a:endParaRPr>
            </a:p>
            <a:p>
              <a:pPr marL="914400" lvl="1" indent="-317500" algn="l" rtl="0">
                <a:spcBef>
                  <a:spcPts val="0"/>
                </a:spcBef>
                <a:spcAft>
                  <a:spcPts val="0"/>
                </a:spcAft>
                <a:buClr>
                  <a:srgbClr val="BFBFBF"/>
                </a:buClr>
                <a:buSzPts val="1400"/>
                <a:buFont typeface="Noto Sans Symbols"/>
                <a:buChar char="❑"/>
              </a:pPr>
              <a:r>
                <a:rPr lang="zh-CN" altLang="en-US" sz="1600" dirty="0">
                  <a:solidFill>
                    <a:schemeClr val="bg2">
                      <a:lumMod val="60000"/>
                      <a:lumOff val="40000"/>
                    </a:schemeClr>
                  </a:solidFill>
                </a:rPr>
                <a:t>小班教學，使得學生和教授之間有充分的個性化互動。</a:t>
              </a:r>
              <a:endParaRPr lang="en-US" altLang="zh-CN" sz="1600" dirty="0">
                <a:solidFill>
                  <a:schemeClr val="bg2">
                    <a:lumMod val="60000"/>
                    <a:lumOff val="40000"/>
                  </a:schemeClr>
                </a:solidFill>
              </a:endParaRPr>
            </a:p>
            <a:p>
              <a:pPr marL="914400" lvl="1" indent="-317500" algn="l" rtl="0">
                <a:spcBef>
                  <a:spcPts val="0"/>
                </a:spcBef>
                <a:spcAft>
                  <a:spcPts val="0"/>
                </a:spcAft>
                <a:buClr>
                  <a:srgbClr val="BFBFBF"/>
                </a:buClr>
                <a:buSzPts val="1400"/>
                <a:buFont typeface="Noto Sans Symbols"/>
                <a:buChar char="❑"/>
              </a:pPr>
              <a:r>
                <a:rPr lang="zh-CN" altLang="en-US" sz="1600" dirty="0">
                  <a:solidFill>
                    <a:schemeClr val="bg2">
                      <a:lumMod val="60000"/>
                      <a:lumOff val="40000"/>
                    </a:schemeClr>
                  </a:solidFill>
                </a:rPr>
                <a:t>與時俱進的教學大綱。</a:t>
              </a:r>
              <a:endParaRPr lang="en-US" altLang="zh-CN" sz="1600" b="0" i="0" u="none" strike="noStrike" cap="none" dirty="0">
                <a:solidFill>
                  <a:schemeClr val="bg2">
                    <a:lumMod val="60000"/>
                    <a:lumOff val="40000"/>
                  </a:schemeClr>
                </a:solidFill>
                <a:latin typeface="Arial"/>
                <a:ea typeface="Arial"/>
                <a:cs typeface="Arial"/>
                <a:sym typeface="Arial"/>
              </a:endParaRPr>
            </a:p>
          </p:txBody>
        </p:sp>
        <p:sp>
          <p:nvSpPr>
            <p:cNvPr id="468" name="Google Shape;468;p21"/>
            <p:cNvSpPr txBox="1"/>
            <p:nvPr/>
          </p:nvSpPr>
          <p:spPr>
            <a:xfrm>
              <a:off x="803498" y="3121218"/>
              <a:ext cx="205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400" b="1" i="0" u="none" strike="noStrike" cap="none" dirty="0">
                  <a:solidFill>
                    <a:schemeClr val="accent1"/>
                  </a:solidFill>
                  <a:latin typeface="Arial"/>
                  <a:ea typeface="Arial"/>
                  <a:cs typeface="Arial"/>
                  <a:sym typeface="Arial"/>
                </a:rPr>
                <a:t>項目亮點</a:t>
              </a:r>
            </a:p>
          </p:txBody>
        </p:sp>
      </p:grpSp>
      <p:sp>
        <p:nvSpPr>
          <p:cNvPr id="469" name="Google Shape;469;p21"/>
          <p:cNvSpPr txBox="1"/>
          <p:nvPr/>
        </p:nvSpPr>
        <p:spPr>
          <a:xfrm>
            <a:off x="2867782" y="549315"/>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01</a:t>
            </a:r>
            <a:endParaRPr sz="2400" b="1" i="0" u="none" strike="noStrike" cap="none" dirty="0">
              <a:solidFill>
                <a:schemeClr val="accent1"/>
              </a:solidFill>
              <a:latin typeface="Arial"/>
              <a:ea typeface="Arial"/>
              <a:cs typeface="Arial"/>
              <a:sym typeface="Arial"/>
            </a:endParaRPr>
          </a:p>
        </p:txBody>
      </p:sp>
      <p:sp>
        <p:nvSpPr>
          <p:cNvPr id="470" name="Google Shape;470;p21"/>
          <p:cNvSpPr txBox="1"/>
          <p:nvPr/>
        </p:nvSpPr>
        <p:spPr>
          <a:xfrm>
            <a:off x="2863637" y="223774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02</a:t>
            </a:r>
            <a:endParaRPr sz="2400" b="1" i="0" u="none" strike="noStrike" cap="none" dirty="0">
              <a:solidFill>
                <a:schemeClr val="accent1"/>
              </a:solidFill>
              <a:latin typeface="Arial"/>
              <a:ea typeface="Arial"/>
              <a:cs typeface="Arial"/>
              <a:sym typeface="Arial"/>
            </a:endParaRPr>
          </a:p>
        </p:txBody>
      </p:sp>
      <p:sp>
        <p:nvSpPr>
          <p:cNvPr id="471" name="Google Shape;471;p21"/>
          <p:cNvSpPr txBox="1"/>
          <p:nvPr/>
        </p:nvSpPr>
        <p:spPr>
          <a:xfrm>
            <a:off x="2863637" y="369329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03</a:t>
            </a:r>
            <a:endParaRPr sz="2400" b="1" i="0" u="none" strike="noStrike" cap="none" dirty="0">
              <a:solidFill>
                <a:schemeClr val="accent1"/>
              </a:solidFill>
              <a:latin typeface="Arial"/>
              <a:ea typeface="Arial"/>
              <a:cs typeface="Arial"/>
              <a:sym typeface="Arial"/>
            </a:endParaRPr>
          </a:p>
        </p:txBody>
      </p:sp>
      <p:sp>
        <p:nvSpPr>
          <p:cNvPr id="472" name="Google Shape;472;p21"/>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11</a:t>
            </a:fld>
            <a:endParaRPr sz="1200" b="0" i="0" u="none" strike="noStrike" cap="none" dirty="0">
              <a:solidFill>
                <a:srgbClr val="7F7F7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2"/>
          <p:cNvSpPr txBox="1">
            <a:spLocks noGrp="1"/>
          </p:cNvSpPr>
          <p:nvPr>
            <p:ph type="body" idx="1"/>
          </p:nvPr>
        </p:nvSpPr>
        <p:spPr>
          <a:xfrm>
            <a:off x="1948531" y="170054"/>
            <a:ext cx="5238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zh-CN" altLang="en-US" b="1" dirty="0">
                <a:solidFill>
                  <a:srgbClr val="836B22"/>
                </a:solidFill>
                <a:latin typeface="Arial Black"/>
                <a:ea typeface="Arial Black"/>
                <a:cs typeface="Arial Black"/>
                <a:sym typeface="Arial Black"/>
              </a:rPr>
              <a:t>我們的課程</a:t>
            </a:r>
            <a:endParaRPr dirty="0"/>
          </a:p>
        </p:txBody>
      </p:sp>
      <p:sp>
        <p:nvSpPr>
          <p:cNvPr id="479" name="Google Shape;479;p22"/>
          <p:cNvSpPr txBox="1">
            <a:spLocks noGrp="1"/>
          </p:cNvSpPr>
          <p:nvPr>
            <p:ph type="body" idx="2"/>
          </p:nvPr>
        </p:nvSpPr>
        <p:spPr>
          <a:xfrm>
            <a:off x="39035" y="884669"/>
            <a:ext cx="9144000" cy="28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600" dirty="0" err="1"/>
              <a:t>Virscend</a:t>
            </a:r>
            <a:r>
              <a:rPr lang="en-US" sz="1600" dirty="0"/>
              <a:t> University</a:t>
            </a:r>
            <a:r>
              <a:rPr lang="zh-CN" altLang="en-US" sz="1600" dirty="0"/>
              <a:t>的</a:t>
            </a:r>
            <a:r>
              <a:rPr lang="en-US" sz="1600" dirty="0"/>
              <a:t>MBA </a:t>
            </a:r>
            <a:r>
              <a:rPr lang="zh-CN" altLang="en-US" sz="1600" dirty="0"/>
              <a:t>項目包括以下</a:t>
            </a:r>
            <a:r>
              <a:rPr lang="en-US" altLang="zh-CN" sz="1600" dirty="0"/>
              <a:t>10</a:t>
            </a:r>
            <a:r>
              <a:rPr lang="zh-CN" altLang="en-US" sz="1600" dirty="0"/>
              <a:t>門課程，</a:t>
            </a:r>
            <a:endParaRPr lang="en-US" altLang="zh-CN" sz="1600" dirty="0"/>
          </a:p>
          <a:p>
            <a:pPr marL="0" lvl="0" indent="0" algn="ctr" rtl="0">
              <a:lnSpc>
                <a:spcPct val="100000"/>
              </a:lnSpc>
              <a:spcBef>
                <a:spcPts val="0"/>
              </a:spcBef>
              <a:spcAft>
                <a:spcPts val="0"/>
              </a:spcAft>
              <a:buClr>
                <a:srgbClr val="3F3F3F"/>
              </a:buClr>
              <a:buSzPts val="1800"/>
              <a:buNone/>
            </a:pPr>
            <a:r>
              <a:rPr lang="zh-CN" altLang="en-US" sz="1600" dirty="0"/>
              <a:t>可作為全日制學生在</a:t>
            </a:r>
            <a:r>
              <a:rPr lang="en-US" altLang="zh-CN" sz="1600" dirty="0"/>
              <a:t>2</a:t>
            </a:r>
            <a:r>
              <a:rPr lang="zh-CN" altLang="en-US" sz="1600" dirty="0"/>
              <a:t>年內完成。</a:t>
            </a:r>
            <a:endParaRPr sz="1600" dirty="0">
              <a:solidFill>
                <a:srgbClr val="FF0000"/>
              </a:solidFill>
            </a:endParaRPr>
          </a:p>
        </p:txBody>
      </p:sp>
      <p:sp>
        <p:nvSpPr>
          <p:cNvPr id="480" name="Google Shape;480;p22"/>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12</a:t>
            </a:fld>
            <a:endParaRPr sz="1200" b="0" i="0" u="none" strike="noStrike" cap="none" dirty="0">
              <a:solidFill>
                <a:srgbClr val="7F7F7F"/>
              </a:solidFill>
              <a:latin typeface="Arial"/>
              <a:ea typeface="Arial"/>
              <a:cs typeface="Arial"/>
              <a:sym typeface="Arial"/>
            </a:endParaRPr>
          </a:p>
        </p:txBody>
      </p:sp>
      <p:sp>
        <p:nvSpPr>
          <p:cNvPr id="481" name="Google Shape;481;p22"/>
          <p:cNvSpPr/>
          <p:nvPr/>
        </p:nvSpPr>
        <p:spPr>
          <a:xfrm>
            <a:off x="4807760" y="4006081"/>
            <a:ext cx="40035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2" name="Google Shape;482;p22"/>
          <p:cNvSpPr/>
          <p:nvPr/>
        </p:nvSpPr>
        <p:spPr>
          <a:xfrm>
            <a:off x="4898076" y="3544386"/>
            <a:ext cx="39132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資料分析 </a:t>
            </a:r>
            <a:r>
              <a:rPr lang="en-US" altLang="zh-CN" sz="1600" b="0" i="0" u="none" strike="noStrike" cap="none" dirty="0">
                <a:solidFill>
                  <a:schemeClr val="lt1"/>
                </a:solidFill>
                <a:latin typeface="Arial"/>
                <a:ea typeface="Arial"/>
                <a:cs typeface="Arial"/>
                <a:sym typeface="Arial"/>
              </a:rPr>
              <a:t>Data Analytics</a:t>
            </a:r>
            <a:endParaRPr sz="1400" b="0" i="0" u="none" strike="noStrike" cap="none" dirty="0">
              <a:solidFill>
                <a:srgbClr val="000000"/>
              </a:solidFill>
              <a:latin typeface="Arial"/>
              <a:ea typeface="Arial"/>
              <a:cs typeface="Arial"/>
              <a:sym typeface="Arial"/>
            </a:endParaRPr>
          </a:p>
        </p:txBody>
      </p:sp>
      <p:sp>
        <p:nvSpPr>
          <p:cNvPr id="483" name="Google Shape;483;p22"/>
          <p:cNvSpPr/>
          <p:nvPr/>
        </p:nvSpPr>
        <p:spPr>
          <a:xfrm>
            <a:off x="4898076" y="3080644"/>
            <a:ext cx="39132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數字行銷 </a:t>
            </a:r>
            <a:r>
              <a:rPr lang="en-US" altLang="zh-CN" sz="1600" b="0" i="0" u="none" strike="noStrike" cap="none" dirty="0">
                <a:solidFill>
                  <a:schemeClr val="lt1"/>
                </a:solidFill>
                <a:latin typeface="Arial"/>
                <a:ea typeface="Arial"/>
                <a:cs typeface="Arial"/>
                <a:sym typeface="Arial"/>
              </a:rPr>
              <a:t>Digital Marketing </a:t>
            </a:r>
            <a:endParaRPr lang="en-US" sz="1400" b="0" i="0" u="none" strike="noStrike" cap="none" dirty="0">
              <a:solidFill>
                <a:srgbClr val="000000"/>
              </a:solidFill>
              <a:latin typeface="Arial"/>
              <a:ea typeface="Arial"/>
              <a:cs typeface="Arial"/>
              <a:sym typeface="Arial"/>
            </a:endParaRPr>
          </a:p>
        </p:txBody>
      </p:sp>
      <p:sp>
        <p:nvSpPr>
          <p:cNvPr id="484" name="Google Shape;484;p22"/>
          <p:cNvSpPr/>
          <p:nvPr/>
        </p:nvSpPr>
        <p:spPr>
          <a:xfrm>
            <a:off x="4807760" y="2638600"/>
            <a:ext cx="40035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5" name="Google Shape;485;p22"/>
          <p:cNvSpPr txBox="1"/>
          <p:nvPr/>
        </p:nvSpPr>
        <p:spPr>
          <a:xfrm>
            <a:off x="4898074" y="2632389"/>
            <a:ext cx="4027905"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決策技術與統計學 </a:t>
            </a:r>
            <a:r>
              <a:rPr lang="en-US" altLang="zh-CN" sz="1000" b="0" i="0" u="none" strike="noStrike" cap="none" dirty="0">
                <a:solidFill>
                  <a:schemeClr val="lt1"/>
                </a:solidFill>
                <a:latin typeface="Arial"/>
                <a:ea typeface="Arial"/>
                <a:cs typeface="Arial"/>
                <a:sym typeface="Arial"/>
              </a:rPr>
              <a:t>Decision Technologies and Statistics</a:t>
            </a:r>
            <a:endParaRPr lang="en-US" sz="1600" b="0" i="0" u="none" strike="noStrike" cap="none" dirty="0">
              <a:solidFill>
                <a:srgbClr val="000000"/>
              </a:solidFill>
              <a:latin typeface="Arial"/>
              <a:ea typeface="Arial"/>
              <a:cs typeface="Arial"/>
              <a:sym typeface="Arial"/>
            </a:endParaRPr>
          </a:p>
        </p:txBody>
      </p:sp>
      <p:sp>
        <p:nvSpPr>
          <p:cNvPr id="486" name="Google Shape;486;p22"/>
          <p:cNvSpPr/>
          <p:nvPr/>
        </p:nvSpPr>
        <p:spPr>
          <a:xfrm>
            <a:off x="4807760" y="2165485"/>
            <a:ext cx="40035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7" name="Google Shape;487;p22"/>
          <p:cNvSpPr txBox="1"/>
          <p:nvPr/>
        </p:nvSpPr>
        <p:spPr>
          <a:xfrm>
            <a:off x="4898075" y="2183016"/>
            <a:ext cx="39138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會計管理 </a:t>
            </a:r>
            <a:r>
              <a:rPr lang="en-US" altLang="zh-CN" sz="1600" b="0" i="0" u="none" strike="noStrike" cap="none" dirty="0">
                <a:solidFill>
                  <a:schemeClr val="lt1"/>
                </a:solidFill>
                <a:latin typeface="Arial"/>
                <a:ea typeface="Arial"/>
                <a:cs typeface="Arial"/>
                <a:sym typeface="Arial"/>
              </a:rPr>
              <a:t>Accounting Management </a:t>
            </a:r>
            <a:endParaRPr sz="1400" b="0" i="0" u="none" strike="noStrike" cap="none" dirty="0">
              <a:solidFill>
                <a:srgbClr val="000000"/>
              </a:solidFill>
              <a:latin typeface="Arial"/>
              <a:ea typeface="Arial"/>
              <a:cs typeface="Arial"/>
              <a:sym typeface="Arial"/>
            </a:endParaRPr>
          </a:p>
        </p:txBody>
      </p:sp>
      <p:grpSp>
        <p:nvGrpSpPr>
          <p:cNvPr id="488" name="Google Shape;488;p22"/>
          <p:cNvGrpSpPr/>
          <p:nvPr/>
        </p:nvGrpSpPr>
        <p:grpSpPr>
          <a:xfrm>
            <a:off x="4068508" y="1267914"/>
            <a:ext cx="1085054" cy="3623976"/>
            <a:chOff x="4105388" y="1055053"/>
            <a:chExt cx="1004400" cy="3629057"/>
          </a:xfrm>
        </p:grpSpPr>
        <p:sp>
          <p:nvSpPr>
            <p:cNvPr id="489" name="Google Shape;489;p22"/>
            <p:cNvSpPr/>
            <p:nvPr/>
          </p:nvSpPr>
          <p:spPr>
            <a:xfrm rot="26242">
              <a:off x="4276189" y="3800239"/>
              <a:ext cx="590296" cy="864142"/>
            </a:xfrm>
            <a:custGeom>
              <a:avLst/>
              <a:gdLst/>
              <a:ahLst/>
              <a:cxnLst/>
              <a:rect l="l" t="t" r="r" b="b"/>
              <a:pathLst>
                <a:path w="1802378" h="1800199" extrusionOk="0">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1FA1FF"/>
                </a:gs>
                <a:gs pos="100000">
                  <a:srgbClr val="1FA1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0" name="Google Shape;490;p22"/>
            <p:cNvSpPr/>
            <p:nvPr/>
          </p:nvSpPr>
          <p:spPr>
            <a:xfrm>
              <a:off x="4468857" y="3793500"/>
              <a:ext cx="200459" cy="873916"/>
            </a:xfrm>
            <a:custGeom>
              <a:avLst/>
              <a:gdLst/>
              <a:ahLst/>
              <a:cxnLst/>
              <a:rect l="l" t="t" r="r" b="b"/>
              <a:pathLst>
                <a:path w="1359043" h="1820658" extrusionOk="0">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5FBBFF"/>
                </a:gs>
                <a:gs pos="100000">
                  <a:srgbClr val="5FBB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1" name="Google Shape;491;p22"/>
            <p:cNvSpPr/>
            <p:nvPr/>
          </p:nvSpPr>
          <p:spPr>
            <a:xfrm>
              <a:off x="4291066" y="1891296"/>
              <a:ext cx="196906" cy="2011393"/>
            </a:xfrm>
            <a:custGeom>
              <a:avLst/>
              <a:gdLst/>
              <a:ahLst/>
              <a:cxnLst/>
              <a:rect l="l" t="t" r="r" b="b"/>
              <a:pathLst>
                <a:path w="196906" h="2011393" extrusionOk="0">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9FD6FF"/>
                </a:gs>
                <a:gs pos="100000">
                  <a:srgbClr val="9FD6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2" name="Google Shape;492;p22"/>
            <p:cNvSpPr/>
            <p:nvPr/>
          </p:nvSpPr>
          <p:spPr>
            <a:xfrm>
              <a:off x="4486591" y="1953886"/>
              <a:ext cx="196906" cy="1950905"/>
            </a:xfrm>
            <a:custGeom>
              <a:avLst/>
              <a:gdLst/>
              <a:ahLst/>
              <a:cxnLst/>
              <a:rect l="l" t="t" r="r" b="b"/>
              <a:pathLst>
                <a:path w="196906" h="1950905" extrusionOk="0">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5FBBFF"/>
                </a:gs>
                <a:gs pos="100000">
                  <a:srgbClr val="5FBB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3" name="Google Shape;493;p22"/>
            <p:cNvSpPr/>
            <p:nvPr/>
          </p:nvSpPr>
          <p:spPr>
            <a:xfrm>
              <a:off x="4683483" y="1895514"/>
              <a:ext cx="196906" cy="2011393"/>
            </a:xfrm>
            <a:custGeom>
              <a:avLst/>
              <a:gdLst/>
              <a:ahLst/>
              <a:cxnLst/>
              <a:rect l="l" t="t" r="r" b="b"/>
              <a:pathLst>
                <a:path w="196906" h="2011393" extrusionOk="0">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4" name="Google Shape;494;p22"/>
            <p:cNvSpPr/>
            <p:nvPr/>
          </p:nvSpPr>
          <p:spPr>
            <a:xfrm rot="10800000">
              <a:off x="4468919" y="4423110"/>
              <a:ext cx="196800" cy="261000"/>
            </a:xfrm>
            <a:prstGeom prst="triangl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5" name="Google Shape;495;p22"/>
            <p:cNvSpPr/>
            <p:nvPr/>
          </p:nvSpPr>
          <p:spPr>
            <a:xfrm rot="-5400000">
              <a:off x="4143646" y="1016796"/>
              <a:ext cx="927885" cy="1004400"/>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96" name="Google Shape;496;p22"/>
          <p:cNvSpPr/>
          <p:nvPr/>
        </p:nvSpPr>
        <p:spPr>
          <a:xfrm>
            <a:off x="332127" y="2165485"/>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7" name="Google Shape;497;p22"/>
          <p:cNvSpPr/>
          <p:nvPr/>
        </p:nvSpPr>
        <p:spPr>
          <a:xfrm>
            <a:off x="332127" y="2616866"/>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執行資訊系統 </a:t>
            </a:r>
            <a:r>
              <a:rPr lang="en-US" altLang="zh-CN" sz="1200" b="0" i="0" u="none" strike="noStrike" cap="none" dirty="0">
                <a:solidFill>
                  <a:schemeClr val="lt1"/>
                </a:solidFill>
                <a:latin typeface="Arial"/>
                <a:ea typeface="Arial"/>
                <a:cs typeface="Arial"/>
                <a:sym typeface="Arial"/>
              </a:rPr>
              <a:t>Management Information System</a:t>
            </a:r>
            <a:endParaRPr sz="1600" b="0" i="0" u="none" strike="noStrike" cap="none" dirty="0">
              <a:solidFill>
                <a:schemeClr val="lt1"/>
              </a:solidFill>
              <a:latin typeface="Arial"/>
              <a:ea typeface="Arial"/>
              <a:cs typeface="Arial"/>
              <a:sym typeface="Arial"/>
            </a:endParaRPr>
          </a:p>
        </p:txBody>
      </p:sp>
      <p:sp>
        <p:nvSpPr>
          <p:cNvPr id="498" name="Google Shape;498;p22"/>
          <p:cNvSpPr/>
          <p:nvPr/>
        </p:nvSpPr>
        <p:spPr>
          <a:xfrm>
            <a:off x="332127" y="4008128"/>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戰略管理 </a:t>
            </a:r>
            <a:r>
              <a:rPr lang="en-US" altLang="zh-CN" sz="1600" b="0" i="0" u="none" strike="noStrike" cap="none" dirty="0">
                <a:solidFill>
                  <a:schemeClr val="lt1"/>
                </a:solidFill>
                <a:latin typeface="Arial"/>
                <a:ea typeface="Arial"/>
                <a:cs typeface="Arial"/>
                <a:sym typeface="Arial"/>
              </a:rPr>
              <a:t>Management Strategies</a:t>
            </a:r>
            <a:endParaRPr sz="1400" b="0" i="0" u="none" strike="noStrike" cap="none" dirty="0">
              <a:solidFill>
                <a:srgbClr val="000000"/>
              </a:solidFill>
              <a:latin typeface="Arial"/>
              <a:ea typeface="Arial"/>
              <a:cs typeface="Arial"/>
              <a:sym typeface="Arial"/>
            </a:endParaRPr>
          </a:p>
        </p:txBody>
      </p:sp>
      <p:sp>
        <p:nvSpPr>
          <p:cNvPr id="499" name="Google Shape;499;p22"/>
          <p:cNvSpPr txBox="1"/>
          <p:nvPr/>
        </p:nvSpPr>
        <p:spPr>
          <a:xfrm>
            <a:off x="332128" y="2170997"/>
            <a:ext cx="40035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1" i="0" u="none" strike="noStrike" cap="none" dirty="0">
                <a:solidFill>
                  <a:schemeClr val="lt1"/>
                </a:solidFill>
                <a:latin typeface="Arial"/>
                <a:ea typeface="Arial"/>
                <a:cs typeface="Arial"/>
                <a:sym typeface="Arial"/>
              </a:rPr>
              <a:t>財務管理 </a:t>
            </a:r>
            <a:r>
              <a:rPr lang="en-US" altLang="zh-CN" sz="1600" b="1" i="0" u="none" strike="noStrike" cap="none" dirty="0">
                <a:solidFill>
                  <a:schemeClr val="lt1"/>
                </a:solidFill>
                <a:latin typeface="Arial"/>
                <a:ea typeface="Arial"/>
                <a:cs typeface="Arial"/>
                <a:sym typeface="Arial"/>
              </a:rPr>
              <a:t>Financial Management </a:t>
            </a:r>
            <a:endParaRPr lang="en-US" sz="1400" b="1" i="0" u="none" strike="noStrike" cap="none" dirty="0">
              <a:solidFill>
                <a:srgbClr val="000000"/>
              </a:solidFill>
              <a:latin typeface="Arial"/>
              <a:ea typeface="Arial"/>
              <a:cs typeface="Arial"/>
              <a:sym typeface="Arial"/>
            </a:endParaRPr>
          </a:p>
        </p:txBody>
      </p:sp>
      <p:sp>
        <p:nvSpPr>
          <p:cNvPr id="500" name="Google Shape;500;p22"/>
          <p:cNvSpPr txBox="1"/>
          <p:nvPr/>
        </p:nvSpPr>
        <p:spPr>
          <a:xfrm>
            <a:off x="1421199" y="3510296"/>
            <a:ext cx="25623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Add Contents Title</a:t>
            </a:r>
            <a:endParaRPr sz="1400" b="1" i="0" u="none" strike="noStrike" cap="none" dirty="0">
              <a:solidFill>
                <a:schemeClr val="lt1"/>
              </a:solidFill>
              <a:latin typeface="Arial"/>
              <a:ea typeface="Arial"/>
              <a:cs typeface="Arial"/>
              <a:sym typeface="Arial"/>
            </a:endParaRPr>
          </a:p>
        </p:txBody>
      </p:sp>
      <p:sp>
        <p:nvSpPr>
          <p:cNvPr id="501" name="Google Shape;501;p22"/>
          <p:cNvSpPr/>
          <p:nvPr/>
        </p:nvSpPr>
        <p:spPr>
          <a:xfrm>
            <a:off x="332127" y="3544386"/>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資料庫管理 </a:t>
            </a:r>
            <a:r>
              <a:rPr lang="en-US" altLang="zh-CN" b="0" i="0" u="none" strike="noStrike" cap="none" dirty="0">
                <a:solidFill>
                  <a:schemeClr val="lt1"/>
                </a:solidFill>
                <a:latin typeface="Arial"/>
                <a:ea typeface="Arial"/>
                <a:cs typeface="Arial"/>
                <a:sym typeface="Arial"/>
              </a:rPr>
              <a:t>Database Management using SQL</a:t>
            </a:r>
            <a:endParaRPr sz="1400" b="0" i="0" u="none" strike="noStrike" cap="none" dirty="0">
              <a:solidFill>
                <a:srgbClr val="000000"/>
              </a:solidFill>
              <a:latin typeface="Arial"/>
              <a:ea typeface="Arial"/>
              <a:cs typeface="Arial"/>
              <a:sym typeface="Arial"/>
            </a:endParaRPr>
          </a:p>
        </p:txBody>
      </p:sp>
      <p:sp>
        <p:nvSpPr>
          <p:cNvPr id="502" name="Google Shape;502;p22"/>
          <p:cNvSpPr/>
          <p:nvPr/>
        </p:nvSpPr>
        <p:spPr>
          <a:xfrm>
            <a:off x="332127" y="3080644"/>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dirty="0">
                <a:solidFill>
                  <a:schemeClr val="lt1"/>
                </a:solidFill>
              </a:rPr>
              <a:t>行銷管理 </a:t>
            </a:r>
            <a:r>
              <a:rPr lang="en-US" altLang="zh-CN" sz="1600" dirty="0">
                <a:solidFill>
                  <a:schemeClr val="lt1"/>
                </a:solidFill>
              </a:rPr>
              <a:t>Marketing Management </a:t>
            </a:r>
            <a:endParaRPr sz="1400" b="0" i="0" u="none" strike="noStrike" cap="none" dirty="0">
              <a:solidFill>
                <a:srgbClr val="000000"/>
              </a:solidFill>
              <a:latin typeface="Arial"/>
              <a:ea typeface="Arial"/>
              <a:cs typeface="Arial"/>
              <a:sym typeface="Arial"/>
            </a:endParaRPr>
          </a:p>
        </p:txBody>
      </p:sp>
      <p:sp>
        <p:nvSpPr>
          <p:cNvPr id="503" name="Google Shape;503;p22"/>
          <p:cNvSpPr txBox="1"/>
          <p:nvPr/>
        </p:nvSpPr>
        <p:spPr>
          <a:xfrm>
            <a:off x="4951480" y="3984009"/>
            <a:ext cx="38598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專案管理 </a:t>
            </a:r>
            <a:r>
              <a:rPr lang="en-US" altLang="zh-CN" sz="1600" dirty="0">
                <a:solidFill>
                  <a:schemeClr val="lt1"/>
                </a:solidFill>
              </a:rPr>
              <a:t>P</a:t>
            </a:r>
            <a:r>
              <a:rPr lang="en-US" altLang="zh-CN" sz="1600" b="0" i="0" u="none" strike="noStrike" cap="none" dirty="0">
                <a:solidFill>
                  <a:schemeClr val="lt1"/>
                </a:solidFill>
                <a:latin typeface="Arial"/>
                <a:ea typeface="Arial"/>
                <a:cs typeface="Arial"/>
                <a:sym typeface="Arial"/>
              </a:rPr>
              <a:t>roject Management</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2c8ef9283_0_5"/>
          <p:cNvSpPr txBox="1">
            <a:spLocks noGrp="1"/>
          </p:cNvSpPr>
          <p:nvPr>
            <p:ph type="body" idx="1"/>
          </p:nvPr>
        </p:nvSpPr>
        <p:spPr>
          <a:xfrm>
            <a:off x="957600" y="123875"/>
            <a:ext cx="72288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zh-CN" altLang="en-US" b="1" dirty="0">
                <a:solidFill>
                  <a:srgbClr val="836B22"/>
                </a:solidFill>
                <a:latin typeface="Arial Black"/>
                <a:ea typeface="Arial Black"/>
                <a:cs typeface="Arial Black"/>
                <a:sym typeface="Arial Black"/>
              </a:rPr>
              <a:t>我們的教授</a:t>
            </a:r>
            <a:endParaRPr dirty="0"/>
          </a:p>
        </p:txBody>
      </p:sp>
      <p:sp>
        <p:nvSpPr>
          <p:cNvPr id="510" name="Google Shape;510;g262c8ef9283_0_5"/>
          <p:cNvSpPr txBox="1"/>
          <p:nvPr/>
        </p:nvSpPr>
        <p:spPr>
          <a:xfrm>
            <a:off x="6948264" y="48475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13</a:t>
            </a:fld>
            <a:endParaRPr sz="1200" b="0" i="0" u="none" strike="noStrike" cap="none" dirty="0">
              <a:solidFill>
                <a:srgbClr val="7F7F7F"/>
              </a:solidFill>
              <a:latin typeface="Arial"/>
              <a:ea typeface="Arial"/>
              <a:cs typeface="Arial"/>
              <a:sym typeface="Arial"/>
            </a:endParaRPr>
          </a:p>
        </p:txBody>
      </p:sp>
      <p:grpSp>
        <p:nvGrpSpPr>
          <p:cNvPr id="511" name="Google Shape;511;g262c8ef9283_0_5"/>
          <p:cNvGrpSpPr/>
          <p:nvPr/>
        </p:nvGrpSpPr>
        <p:grpSpPr>
          <a:xfrm>
            <a:off x="3057451" y="1655925"/>
            <a:ext cx="1006500" cy="3110949"/>
            <a:chOff x="1550201" y="1450900"/>
            <a:chExt cx="1006500" cy="3110949"/>
          </a:xfrm>
        </p:grpSpPr>
        <p:pic>
          <p:nvPicPr>
            <p:cNvPr id="512" name="Google Shape;512;g262c8ef9283_0_5"/>
            <p:cNvPicPr preferRelativeResize="0"/>
            <p:nvPr/>
          </p:nvPicPr>
          <p:blipFill rotWithShape="1">
            <a:blip r:embed="rId3">
              <a:alphaModFix/>
            </a:blip>
            <a:srcRect t="-700" b="22028"/>
            <a:stretch/>
          </p:blipFill>
          <p:spPr>
            <a:xfrm>
              <a:off x="1550201" y="1450900"/>
              <a:ext cx="1006500" cy="761400"/>
            </a:xfrm>
            <a:prstGeom prst="roundRect">
              <a:avLst>
                <a:gd name="adj" fmla="val 7223"/>
              </a:avLst>
            </a:prstGeom>
            <a:noFill/>
            <a:ln>
              <a:noFill/>
            </a:ln>
          </p:spPr>
        </p:pic>
        <p:pic>
          <p:nvPicPr>
            <p:cNvPr id="513" name="Google Shape;513;g262c8ef9283_0_5"/>
            <p:cNvPicPr preferRelativeResize="0"/>
            <p:nvPr/>
          </p:nvPicPr>
          <p:blipFill rotWithShape="1">
            <a:blip r:embed="rId4">
              <a:alphaModFix/>
            </a:blip>
            <a:srcRect b="21235"/>
            <a:stretch/>
          </p:blipFill>
          <p:spPr>
            <a:xfrm>
              <a:off x="1550795" y="2611865"/>
              <a:ext cx="1005300" cy="761400"/>
            </a:xfrm>
            <a:prstGeom prst="roundRect">
              <a:avLst>
                <a:gd name="adj" fmla="val 7223"/>
              </a:avLst>
            </a:prstGeom>
            <a:noFill/>
            <a:ln>
              <a:noFill/>
            </a:ln>
          </p:spPr>
        </p:pic>
        <p:pic>
          <p:nvPicPr>
            <p:cNvPr id="514" name="Google Shape;514;g262c8ef9283_0_5"/>
            <p:cNvPicPr preferRelativeResize="0"/>
            <p:nvPr/>
          </p:nvPicPr>
          <p:blipFill rotWithShape="1">
            <a:blip r:embed="rId5">
              <a:alphaModFix/>
            </a:blip>
            <a:srcRect t="3415" b="38299"/>
            <a:stretch/>
          </p:blipFill>
          <p:spPr>
            <a:xfrm>
              <a:off x="1550799" y="3772849"/>
              <a:ext cx="1005300" cy="789000"/>
            </a:xfrm>
            <a:prstGeom prst="roundRect">
              <a:avLst>
                <a:gd name="adj" fmla="val 7223"/>
              </a:avLst>
            </a:prstGeom>
            <a:noFill/>
            <a:ln>
              <a:noFill/>
            </a:ln>
          </p:spPr>
        </p:pic>
      </p:grpSp>
      <p:pic>
        <p:nvPicPr>
          <p:cNvPr id="515" name="Google Shape;515;g262c8ef9283_0_5"/>
          <p:cNvPicPr preferRelativeResize="0"/>
          <p:nvPr/>
        </p:nvPicPr>
        <p:blipFill rotWithShape="1">
          <a:blip r:embed="rId6">
            <a:alphaModFix/>
          </a:blip>
          <a:srcRect t="12093" b="28999"/>
          <a:stretch/>
        </p:blipFill>
        <p:spPr>
          <a:xfrm>
            <a:off x="114037" y="1655921"/>
            <a:ext cx="1008300" cy="761400"/>
          </a:xfrm>
          <a:prstGeom prst="roundRect">
            <a:avLst>
              <a:gd name="adj" fmla="val 7223"/>
            </a:avLst>
          </a:prstGeom>
          <a:noFill/>
          <a:ln>
            <a:noFill/>
          </a:ln>
        </p:spPr>
      </p:pic>
      <p:pic>
        <p:nvPicPr>
          <p:cNvPr id="516" name="Google Shape;516;g262c8ef9283_0_5"/>
          <p:cNvPicPr preferRelativeResize="0"/>
          <p:nvPr/>
        </p:nvPicPr>
        <p:blipFill rotWithShape="1">
          <a:blip r:embed="rId7">
            <a:alphaModFix/>
          </a:blip>
          <a:srcRect t="-3606" b="22007"/>
          <a:stretch/>
        </p:blipFill>
        <p:spPr>
          <a:xfrm>
            <a:off x="115525" y="3977874"/>
            <a:ext cx="1005300" cy="789000"/>
          </a:xfrm>
          <a:prstGeom prst="roundRect">
            <a:avLst>
              <a:gd name="adj" fmla="val 7223"/>
            </a:avLst>
          </a:prstGeom>
          <a:noFill/>
          <a:ln>
            <a:noFill/>
          </a:ln>
        </p:spPr>
      </p:pic>
      <p:pic>
        <p:nvPicPr>
          <p:cNvPr id="517" name="Google Shape;517;g262c8ef9283_0_5"/>
          <p:cNvPicPr preferRelativeResize="0"/>
          <p:nvPr/>
        </p:nvPicPr>
        <p:blipFill rotWithShape="1">
          <a:blip r:embed="rId8">
            <a:alphaModFix/>
          </a:blip>
          <a:srcRect t="1729" b="35167"/>
          <a:stretch/>
        </p:blipFill>
        <p:spPr>
          <a:xfrm>
            <a:off x="116136" y="2816910"/>
            <a:ext cx="1004100" cy="761400"/>
          </a:xfrm>
          <a:prstGeom prst="roundRect">
            <a:avLst>
              <a:gd name="adj" fmla="val 7223"/>
            </a:avLst>
          </a:prstGeom>
          <a:noFill/>
          <a:ln>
            <a:noFill/>
          </a:ln>
        </p:spPr>
      </p:pic>
      <p:grpSp>
        <p:nvGrpSpPr>
          <p:cNvPr id="518" name="Google Shape;518;g262c8ef9283_0_5"/>
          <p:cNvGrpSpPr/>
          <p:nvPr/>
        </p:nvGrpSpPr>
        <p:grpSpPr>
          <a:xfrm>
            <a:off x="6017682" y="1674268"/>
            <a:ext cx="1006500" cy="3074267"/>
            <a:chOff x="2886857" y="1487593"/>
            <a:chExt cx="1006500" cy="3074267"/>
          </a:xfrm>
        </p:grpSpPr>
        <p:pic>
          <p:nvPicPr>
            <p:cNvPr id="519" name="Google Shape;519;g262c8ef9283_0_5"/>
            <p:cNvPicPr preferRelativeResize="0"/>
            <p:nvPr/>
          </p:nvPicPr>
          <p:blipFill rotWithShape="1">
            <a:blip r:embed="rId9">
              <a:alphaModFix/>
            </a:blip>
            <a:srcRect l="2414" t="3696" r="13452" b="27721"/>
            <a:stretch/>
          </p:blipFill>
          <p:spPr>
            <a:xfrm>
              <a:off x="2886857" y="3772860"/>
              <a:ext cx="1006500" cy="789000"/>
            </a:xfrm>
            <a:prstGeom prst="roundRect">
              <a:avLst>
                <a:gd name="adj" fmla="val 7223"/>
              </a:avLst>
            </a:prstGeom>
            <a:noFill/>
            <a:ln>
              <a:noFill/>
            </a:ln>
          </p:spPr>
        </p:pic>
        <p:pic>
          <p:nvPicPr>
            <p:cNvPr id="520" name="Google Shape;520;g262c8ef9283_0_5"/>
            <p:cNvPicPr preferRelativeResize="0"/>
            <p:nvPr/>
          </p:nvPicPr>
          <p:blipFill rotWithShape="1">
            <a:blip r:embed="rId10">
              <a:alphaModFix/>
            </a:blip>
            <a:srcRect t="-2352" b="35328"/>
            <a:stretch/>
          </p:blipFill>
          <p:spPr>
            <a:xfrm>
              <a:off x="2888058" y="1487593"/>
              <a:ext cx="1004100" cy="789000"/>
            </a:xfrm>
            <a:prstGeom prst="roundRect">
              <a:avLst>
                <a:gd name="adj" fmla="val 7223"/>
              </a:avLst>
            </a:prstGeom>
            <a:noFill/>
            <a:ln>
              <a:noFill/>
            </a:ln>
          </p:spPr>
        </p:pic>
        <p:pic>
          <p:nvPicPr>
            <p:cNvPr id="521" name="Google Shape;521;g262c8ef9283_0_5"/>
            <p:cNvPicPr preferRelativeResize="0"/>
            <p:nvPr/>
          </p:nvPicPr>
          <p:blipFill rotWithShape="1">
            <a:blip r:embed="rId11">
              <a:alphaModFix/>
            </a:blip>
            <a:srcRect r="9853" b="31791"/>
            <a:stretch/>
          </p:blipFill>
          <p:spPr>
            <a:xfrm>
              <a:off x="2888057" y="2611869"/>
              <a:ext cx="1004100" cy="789000"/>
            </a:xfrm>
            <a:prstGeom prst="roundRect">
              <a:avLst>
                <a:gd name="adj" fmla="val 7223"/>
              </a:avLst>
            </a:prstGeom>
            <a:noFill/>
            <a:ln>
              <a:noFill/>
            </a:ln>
          </p:spPr>
        </p:pic>
      </p:grpSp>
      <p:sp>
        <p:nvSpPr>
          <p:cNvPr id="522" name="Google Shape;522;g262c8ef9283_0_5"/>
          <p:cNvSpPr txBox="1">
            <a:spLocks noGrp="1"/>
          </p:cNvSpPr>
          <p:nvPr>
            <p:ph type="body" idx="2"/>
          </p:nvPr>
        </p:nvSpPr>
        <p:spPr>
          <a:xfrm>
            <a:off x="1120225" y="164092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Dr.Robert</a:t>
            </a:r>
            <a:r>
              <a:rPr lang="en-US" sz="1000" b="1" dirty="0"/>
              <a:t> Chi</a:t>
            </a:r>
            <a:endParaRPr sz="1000" b="1" dirty="0"/>
          </a:p>
          <a:p>
            <a:pPr marL="0" lvl="0" indent="0" algn="l" rtl="0">
              <a:spcBef>
                <a:spcPts val="0"/>
              </a:spcBef>
              <a:spcAft>
                <a:spcPts val="0"/>
              </a:spcAft>
              <a:buClr>
                <a:srgbClr val="3F3F3F"/>
              </a:buClr>
              <a:buSzPts val="1800"/>
              <a:buNone/>
            </a:pPr>
            <a:r>
              <a:rPr lang="zh-CN" altLang="en-US" sz="1000" dirty="0"/>
              <a:t>德克薩斯大學奧斯丁分校</a:t>
            </a:r>
          </a:p>
          <a:p>
            <a:pPr marL="0" lvl="0" indent="0" algn="l" rtl="0">
              <a:spcBef>
                <a:spcPts val="0"/>
              </a:spcBef>
              <a:spcAft>
                <a:spcPts val="0"/>
              </a:spcAft>
              <a:buClr>
                <a:srgbClr val="3F3F3F"/>
              </a:buClr>
              <a:buSzPts val="1800"/>
              <a:buNone/>
            </a:pPr>
            <a:r>
              <a:rPr lang="zh-CN" altLang="en-US" sz="1000" dirty="0"/>
              <a:t>信息系統博士學位</a:t>
            </a:r>
          </a:p>
          <a:p>
            <a:pPr marL="0" lvl="0" indent="0" algn="l" rtl="0">
              <a:spcBef>
                <a:spcPts val="0"/>
              </a:spcBef>
              <a:spcAft>
                <a:spcPts val="0"/>
              </a:spcAft>
              <a:buClr>
                <a:srgbClr val="3F3F3F"/>
              </a:buClr>
              <a:buSzPts val="1800"/>
              <a:buNone/>
            </a:pPr>
            <a:r>
              <a:rPr lang="zh-CN" altLang="en-US" sz="1000" dirty="0"/>
              <a:t>教授課程：</a:t>
            </a:r>
          </a:p>
          <a:p>
            <a:pPr marL="0" lvl="0" indent="0" algn="l" rtl="0">
              <a:spcBef>
                <a:spcPts val="0"/>
              </a:spcBef>
              <a:spcAft>
                <a:spcPts val="0"/>
              </a:spcAft>
              <a:buClr>
                <a:srgbClr val="3F3F3F"/>
              </a:buClr>
              <a:buSzPts val="1800"/>
              <a:buNone/>
            </a:pPr>
            <a:r>
              <a:rPr lang="en-US" altLang="zh-CN" sz="1000" dirty="0"/>
              <a:t>MBA 500 &amp; MBA 650</a:t>
            </a:r>
            <a:endParaRPr sz="1000" dirty="0"/>
          </a:p>
        </p:txBody>
      </p:sp>
      <p:sp>
        <p:nvSpPr>
          <p:cNvPr id="523" name="Google Shape;523;g262c8ef9283_0_5"/>
          <p:cNvSpPr txBox="1">
            <a:spLocks noGrp="1"/>
          </p:cNvSpPr>
          <p:nvPr>
            <p:ph type="body" idx="2"/>
          </p:nvPr>
        </p:nvSpPr>
        <p:spPr>
          <a:xfrm>
            <a:off x="1120225" y="2815700"/>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Dr.Sean</a:t>
            </a:r>
            <a:r>
              <a:rPr lang="en-US" sz="1000" b="1" dirty="0"/>
              <a:t> Jasso</a:t>
            </a:r>
            <a:endParaRPr sz="1000" b="1" dirty="0"/>
          </a:p>
          <a:p>
            <a:pPr marL="0" lvl="0" indent="0" algn="l" rtl="0">
              <a:spcBef>
                <a:spcPts val="0"/>
              </a:spcBef>
              <a:spcAft>
                <a:spcPts val="0"/>
              </a:spcAft>
              <a:buClr>
                <a:srgbClr val="3F3F3F"/>
              </a:buClr>
              <a:buSzPts val="1800"/>
              <a:buNone/>
            </a:pPr>
            <a:r>
              <a:rPr lang="zh-CN" altLang="en-US" sz="1000" dirty="0"/>
              <a:t>克萊蒙特研究生大學</a:t>
            </a:r>
          </a:p>
          <a:p>
            <a:pPr marL="0" lvl="0" indent="0" algn="l" rtl="0">
              <a:spcBef>
                <a:spcPts val="0"/>
              </a:spcBef>
              <a:spcAft>
                <a:spcPts val="0"/>
              </a:spcAft>
              <a:buClr>
                <a:srgbClr val="3F3F3F"/>
              </a:buClr>
              <a:buSzPts val="1800"/>
              <a:buNone/>
            </a:pPr>
            <a:r>
              <a:rPr lang="zh-CN" altLang="en-US" sz="1000" dirty="0"/>
              <a:t>政治經濟學博士學位</a:t>
            </a:r>
          </a:p>
          <a:p>
            <a:pPr marL="0" lvl="0" indent="0" algn="l" rtl="0">
              <a:spcBef>
                <a:spcPts val="0"/>
              </a:spcBef>
              <a:spcAft>
                <a:spcPts val="0"/>
              </a:spcAft>
              <a:buClr>
                <a:srgbClr val="3F3F3F"/>
              </a:buClr>
              <a:buSzPts val="1800"/>
              <a:buNone/>
            </a:pPr>
            <a:r>
              <a:rPr lang="zh-CN" altLang="en-US" sz="1000" dirty="0"/>
              <a:t>教授課程：</a:t>
            </a:r>
          </a:p>
          <a:p>
            <a:pPr marL="0" lvl="0" indent="0" algn="l" rtl="0">
              <a:spcBef>
                <a:spcPts val="0"/>
              </a:spcBef>
              <a:spcAft>
                <a:spcPts val="0"/>
              </a:spcAft>
              <a:buClr>
                <a:srgbClr val="3F3F3F"/>
              </a:buClr>
              <a:buSzPts val="1800"/>
              <a:buNone/>
            </a:pPr>
            <a:r>
              <a:rPr lang="en-US" altLang="zh-CN" sz="1000" dirty="0"/>
              <a:t>MBA 502 &amp; MBA 505</a:t>
            </a:r>
            <a:endParaRPr sz="1000" dirty="0"/>
          </a:p>
        </p:txBody>
      </p:sp>
      <p:sp>
        <p:nvSpPr>
          <p:cNvPr id="524" name="Google Shape;524;g262c8ef9283_0_5"/>
          <p:cNvSpPr txBox="1">
            <a:spLocks noGrp="1"/>
          </p:cNvSpPr>
          <p:nvPr>
            <p:ph type="body" idx="2"/>
          </p:nvPr>
        </p:nvSpPr>
        <p:spPr>
          <a:xfrm>
            <a:off x="1120225" y="399047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Dr.Mohamed</a:t>
            </a:r>
            <a:r>
              <a:rPr lang="en-US" sz="1000" b="1" dirty="0"/>
              <a:t> Abdelhamid</a:t>
            </a:r>
            <a:endParaRPr sz="1000" b="1" dirty="0"/>
          </a:p>
          <a:p>
            <a:pPr marL="0" lvl="0" indent="0" algn="l" rtl="0">
              <a:spcBef>
                <a:spcPts val="0"/>
              </a:spcBef>
              <a:spcAft>
                <a:spcPts val="0"/>
              </a:spcAft>
              <a:buClr>
                <a:srgbClr val="3F3F3F"/>
              </a:buClr>
              <a:buSzPts val="1800"/>
              <a:buNone/>
            </a:pPr>
            <a:r>
              <a:rPr lang="zh-CN" altLang="en-US" sz="1000" b="0" i="0" dirty="0">
                <a:solidFill>
                  <a:srgbClr val="040C28"/>
                </a:solidFill>
                <a:effectLst/>
                <a:latin typeface="Google Sans"/>
              </a:rPr>
              <a:t>紐約州立大學水牛城分</a:t>
            </a:r>
            <a:r>
              <a:rPr lang="zh-CN" altLang="en-US" sz="1100" b="0" i="0" dirty="0">
                <a:solidFill>
                  <a:srgbClr val="040C28"/>
                </a:solidFill>
                <a:effectLst/>
                <a:latin typeface="Google Sans"/>
              </a:rPr>
              <a:t>校</a:t>
            </a:r>
            <a:endParaRPr lang="en-US" altLang="zh-CN" sz="1100" b="0" i="0" dirty="0">
              <a:solidFill>
                <a:srgbClr val="040C28"/>
              </a:solidFill>
              <a:effectLst/>
              <a:latin typeface="Google Sans"/>
            </a:endParaRPr>
          </a:p>
          <a:p>
            <a:pPr marL="0" lvl="0" indent="0" algn="l" rtl="0">
              <a:spcBef>
                <a:spcPts val="0"/>
              </a:spcBef>
              <a:spcAft>
                <a:spcPts val="0"/>
              </a:spcAft>
              <a:buClr>
                <a:srgbClr val="3F3F3F"/>
              </a:buClr>
              <a:buSzPts val="1800"/>
              <a:buNone/>
            </a:pPr>
            <a:r>
              <a:rPr lang="zh-CN" altLang="en-US" sz="1000" dirty="0"/>
              <a:t>管理科學與系統博士學位</a:t>
            </a:r>
          </a:p>
          <a:p>
            <a:pPr marL="0" lvl="0" indent="0" algn="l" rtl="0">
              <a:spcBef>
                <a:spcPts val="0"/>
              </a:spcBef>
              <a:spcAft>
                <a:spcPts val="0"/>
              </a:spcAft>
              <a:buClr>
                <a:srgbClr val="3F3F3F"/>
              </a:buClr>
              <a:buSzPts val="1800"/>
              <a:buNone/>
            </a:pPr>
            <a:r>
              <a:rPr lang="zh-CN" altLang="en-US" sz="1000" dirty="0"/>
              <a:t>教授課程：</a:t>
            </a:r>
          </a:p>
          <a:p>
            <a:pPr marL="0" lvl="0" indent="0" algn="l" rtl="0">
              <a:spcBef>
                <a:spcPts val="0"/>
              </a:spcBef>
              <a:spcAft>
                <a:spcPts val="0"/>
              </a:spcAft>
              <a:buClr>
                <a:srgbClr val="3F3F3F"/>
              </a:buClr>
              <a:buSzPts val="1800"/>
              <a:buNone/>
            </a:pPr>
            <a:r>
              <a:rPr lang="en-US" altLang="zh-CN" sz="1000" dirty="0"/>
              <a:t>MBA 520</a:t>
            </a:r>
            <a:endParaRPr sz="1000" dirty="0"/>
          </a:p>
        </p:txBody>
      </p:sp>
      <p:sp>
        <p:nvSpPr>
          <p:cNvPr id="525" name="Google Shape;525;g262c8ef9283_0_5"/>
          <p:cNvSpPr txBox="1">
            <a:spLocks noGrp="1"/>
          </p:cNvSpPr>
          <p:nvPr>
            <p:ph type="body" idx="2"/>
          </p:nvPr>
        </p:nvSpPr>
        <p:spPr>
          <a:xfrm>
            <a:off x="4063950" y="164092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Dr.Banafsheh</a:t>
            </a:r>
            <a:r>
              <a:rPr lang="en-US" sz="1000" b="1" dirty="0"/>
              <a:t> Behzad</a:t>
            </a:r>
            <a:endParaRPr sz="1000" b="1" dirty="0"/>
          </a:p>
          <a:p>
            <a:pPr marL="0" lvl="0" indent="0" algn="l" rtl="0">
              <a:spcBef>
                <a:spcPts val="0"/>
              </a:spcBef>
              <a:spcAft>
                <a:spcPts val="0"/>
              </a:spcAft>
              <a:buClr>
                <a:srgbClr val="3F3F3F"/>
              </a:buClr>
              <a:buSzPts val="1800"/>
              <a:buNone/>
            </a:pPr>
            <a:r>
              <a:rPr lang="zh-CN" altLang="en-US" sz="1000" dirty="0"/>
              <a:t>伊利諾大學厄巴納</a:t>
            </a:r>
            <a:r>
              <a:rPr lang="en-US" altLang="zh-CN" sz="1000" dirty="0"/>
              <a:t>-</a:t>
            </a:r>
            <a:r>
              <a:rPr lang="zh-CN" altLang="en-US" sz="1000" dirty="0"/>
              <a:t>香檳分校</a:t>
            </a:r>
          </a:p>
          <a:p>
            <a:pPr marL="0" lvl="0" indent="0" algn="l" rtl="0">
              <a:spcBef>
                <a:spcPts val="0"/>
              </a:spcBef>
              <a:spcAft>
                <a:spcPts val="0"/>
              </a:spcAft>
              <a:buClr>
                <a:srgbClr val="3F3F3F"/>
              </a:buClr>
              <a:buSzPts val="1800"/>
              <a:buNone/>
            </a:pPr>
            <a:r>
              <a:rPr lang="zh-CN" altLang="en-US" sz="1000" dirty="0"/>
              <a:t>工業工程博士學位</a:t>
            </a:r>
          </a:p>
          <a:p>
            <a:pPr marL="0" lvl="0" indent="0" algn="l" rtl="0">
              <a:spcBef>
                <a:spcPts val="0"/>
              </a:spcBef>
              <a:spcAft>
                <a:spcPts val="0"/>
              </a:spcAft>
              <a:buClr>
                <a:srgbClr val="3F3F3F"/>
              </a:buClr>
              <a:buSzPts val="1800"/>
              <a:buNone/>
            </a:pPr>
            <a:r>
              <a:rPr lang="zh-CN" altLang="en-US" sz="1000" dirty="0"/>
              <a:t>教授課程：</a:t>
            </a:r>
          </a:p>
          <a:p>
            <a:pPr marL="0" lvl="0" indent="0" algn="l" rtl="0">
              <a:spcBef>
                <a:spcPts val="0"/>
              </a:spcBef>
              <a:spcAft>
                <a:spcPts val="0"/>
              </a:spcAft>
              <a:buClr>
                <a:srgbClr val="3F3F3F"/>
              </a:buClr>
              <a:buSzPts val="1800"/>
              <a:buNone/>
            </a:pPr>
            <a:r>
              <a:rPr lang="en-US" altLang="zh-CN" sz="1000" dirty="0"/>
              <a:t>MBA 501</a:t>
            </a:r>
            <a:endParaRPr sz="1000" dirty="0"/>
          </a:p>
        </p:txBody>
      </p:sp>
      <p:sp>
        <p:nvSpPr>
          <p:cNvPr id="526" name="Google Shape;526;g262c8ef9283_0_5"/>
          <p:cNvSpPr txBox="1">
            <a:spLocks noGrp="1"/>
          </p:cNvSpPr>
          <p:nvPr>
            <p:ph type="body" idx="2"/>
          </p:nvPr>
        </p:nvSpPr>
        <p:spPr>
          <a:xfrm>
            <a:off x="4063950" y="2815700"/>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Dr.Ping</a:t>
            </a:r>
            <a:r>
              <a:rPr lang="en-US" sz="1000" b="1" dirty="0"/>
              <a:t> Lin</a:t>
            </a:r>
            <a:endParaRPr sz="1000" b="1" dirty="0"/>
          </a:p>
          <a:p>
            <a:pPr marL="0" lvl="0" indent="0" algn="l" rtl="0">
              <a:spcBef>
                <a:spcPts val="0"/>
              </a:spcBef>
              <a:spcAft>
                <a:spcPts val="0"/>
              </a:spcAft>
              <a:buClr>
                <a:srgbClr val="3F3F3F"/>
              </a:buClr>
              <a:buSzPts val="1800"/>
              <a:buNone/>
            </a:pPr>
            <a:r>
              <a:rPr lang="zh-CN" altLang="en-US" sz="1000" dirty="0"/>
              <a:t>加州大學歐文分校</a:t>
            </a:r>
          </a:p>
          <a:p>
            <a:pPr marL="0" lvl="0" indent="0" algn="l" rtl="0">
              <a:spcBef>
                <a:spcPts val="0"/>
              </a:spcBef>
              <a:spcAft>
                <a:spcPts val="0"/>
              </a:spcAft>
              <a:buClr>
                <a:srgbClr val="3F3F3F"/>
              </a:buClr>
              <a:buSzPts val="1800"/>
              <a:buNone/>
            </a:pPr>
            <a:r>
              <a:rPr lang="zh-CN" altLang="en-US" sz="1000" dirty="0"/>
              <a:t>會計學博士學位</a:t>
            </a:r>
          </a:p>
          <a:p>
            <a:pPr marL="0" lvl="0" indent="0" algn="l" rtl="0">
              <a:spcBef>
                <a:spcPts val="0"/>
              </a:spcBef>
              <a:spcAft>
                <a:spcPts val="0"/>
              </a:spcAft>
              <a:buClr>
                <a:srgbClr val="3F3F3F"/>
              </a:buClr>
              <a:buSzPts val="1800"/>
              <a:buNone/>
            </a:pPr>
            <a:r>
              <a:rPr lang="zh-CN" altLang="en-US" sz="1000" dirty="0"/>
              <a:t>教授課程：</a:t>
            </a:r>
          </a:p>
          <a:p>
            <a:pPr marL="0" lvl="0" indent="0" algn="l" rtl="0">
              <a:spcBef>
                <a:spcPts val="0"/>
              </a:spcBef>
              <a:spcAft>
                <a:spcPts val="0"/>
              </a:spcAft>
              <a:buClr>
                <a:srgbClr val="3F3F3F"/>
              </a:buClr>
              <a:buSzPts val="1800"/>
              <a:buNone/>
            </a:pPr>
            <a:r>
              <a:rPr lang="en-US" altLang="zh-CN" sz="1000" dirty="0"/>
              <a:t>MBA 504</a:t>
            </a:r>
            <a:endParaRPr sz="1000" dirty="0"/>
          </a:p>
        </p:txBody>
      </p:sp>
      <p:sp>
        <p:nvSpPr>
          <p:cNvPr id="527" name="Google Shape;527;g262c8ef9283_0_5"/>
          <p:cNvSpPr txBox="1">
            <a:spLocks noGrp="1"/>
          </p:cNvSpPr>
          <p:nvPr>
            <p:ph type="body" idx="2"/>
          </p:nvPr>
        </p:nvSpPr>
        <p:spPr>
          <a:xfrm>
            <a:off x="4063950" y="399047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Dr.Hojong</a:t>
            </a:r>
            <a:r>
              <a:rPr lang="en-US" sz="1000" b="1" dirty="0"/>
              <a:t> Shin</a:t>
            </a:r>
            <a:endParaRPr sz="1000" b="1" dirty="0"/>
          </a:p>
          <a:p>
            <a:pPr marL="0" lvl="0" indent="0" algn="l" rtl="0">
              <a:spcBef>
                <a:spcPts val="0"/>
              </a:spcBef>
              <a:spcAft>
                <a:spcPts val="0"/>
              </a:spcAft>
              <a:buClr>
                <a:srgbClr val="3F3F3F"/>
              </a:buClr>
              <a:buSzPts val="1800"/>
              <a:buNone/>
            </a:pPr>
            <a:r>
              <a:rPr lang="zh-CN" altLang="en-US" sz="1000" dirty="0"/>
              <a:t>密西根州立大學</a:t>
            </a:r>
          </a:p>
          <a:p>
            <a:pPr marL="0" lvl="0" indent="0" algn="l" rtl="0">
              <a:spcBef>
                <a:spcPts val="0"/>
              </a:spcBef>
              <a:spcAft>
                <a:spcPts val="0"/>
              </a:spcAft>
              <a:buClr>
                <a:srgbClr val="3F3F3F"/>
              </a:buClr>
              <a:buSzPts val="1800"/>
              <a:buNone/>
            </a:pPr>
            <a:r>
              <a:rPr lang="zh-CN" altLang="en-US" sz="1000" dirty="0"/>
              <a:t>金融學博士學位</a:t>
            </a:r>
          </a:p>
          <a:p>
            <a:pPr marL="0" lvl="0" indent="0" algn="l" rtl="0">
              <a:spcBef>
                <a:spcPts val="0"/>
              </a:spcBef>
              <a:spcAft>
                <a:spcPts val="0"/>
              </a:spcAft>
              <a:buClr>
                <a:srgbClr val="3F3F3F"/>
              </a:buClr>
              <a:buSzPts val="1800"/>
              <a:buNone/>
            </a:pPr>
            <a:r>
              <a:rPr lang="zh-CN" altLang="en-US" sz="1000" dirty="0"/>
              <a:t>教授課程：</a:t>
            </a:r>
          </a:p>
          <a:p>
            <a:pPr marL="0" lvl="0" indent="0" algn="l" rtl="0">
              <a:spcBef>
                <a:spcPts val="0"/>
              </a:spcBef>
              <a:spcAft>
                <a:spcPts val="0"/>
              </a:spcAft>
              <a:buClr>
                <a:srgbClr val="3F3F3F"/>
              </a:buClr>
              <a:buSzPts val="1800"/>
              <a:buNone/>
            </a:pPr>
            <a:r>
              <a:rPr lang="en-US" altLang="zh-CN" sz="1000" dirty="0"/>
              <a:t>MBA 503</a:t>
            </a:r>
            <a:endParaRPr sz="1000" dirty="0"/>
          </a:p>
        </p:txBody>
      </p:sp>
      <p:sp>
        <p:nvSpPr>
          <p:cNvPr id="528" name="Google Shape;528;g262c8ef9283_0_5"/>
          <p:cNvSpPr txBox="1">
            <a:spLocks noGrp="1"/>
          </p:cNvSpPr>
          <p:nvPr>
            <p:ph type="body" idx="2"/>
          </p:nvPr>
        </p:nvSpPr>
        <p:spPr>
          <a:xfrm>
            <a:off x="7076064" y="164092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a:t>Professor Christopher Medina</a:t>
            </a:r>
            <a:endParaRPr sz="1000" b="1" dirty="0"/>
          </a:p>
          <a:p>
            <a:pPr marL="0" lvl="0" indent="0" algn="l" rtl="0">
              <a:spcBef>
                <a:spcPts val="0"/>
              </a:spcBef>
              <a:spcAft>
                <a:spcPts val="0"/>
              </a:spcAft>
              <a:buClr>
                <a:srgbClr val="3F3F3F"/>
              </a:buClr>
              <a:buSzPts val="1800"/>
              <a:buNone/>
            </a:pPr>
            <a:r>
              <a:rPr lang="zh-CN" altLang="en-US" sz="1100" b="0" i="0" dirty="0">
                <a:solidFill>
                  <a:srgbClr val="040C28"/>
                </a:solidFill>
                <a:effectLst/>
                <a:latin typeface="Google Sans"/>
              </a:rPr>
              <a:t>阿蘇薩太平洋大學</a:t>
            </a:r>
            <a:endParaRPr lang="en-US" altLang="zh-CN" sz="1100" b="0" i="0" dirty="0">
              <a:solidFill>
                <a:srgbClr val="040C28"/>
              </a:solidFill>
              <a:effectLst/>
              <a:latin typeface="Google Sans"/>
            </a:endParaRPr>
          </a:p>
          <a:p>
            <a:pPr marL="0" lvl="0" indent="0" algn="l" rtl="0">
              <a:spcBef>
                <a:spcPts val="0"/>
              </a:spcBef>
              <a:spcAft>
                <a:spcPts val="0"/>
              </a:spcAft>
              <a:buClr>
                <a:srgbClr val="3F3F3F"/>
              </a:buClr>
              <a:buSzPts val="1800"/>
              <a:buNone/>
            </a:pPr>
            <a:r>
              <a:rPr lang="zh-CN" altLang="en-US" sz="1000" dirty="0"/>
              <a:t>工商管理碩士</a:t>
            </a:r>
          </a:p>
          <a:p>
            <a:pPr marL="0" lvl="0" indent="0" algn="l" rtl="0">
              <a:spcBef>
                <a:spcPts val="0"/>
              </a:spcBef>
              <a:spcAft>
                <a:spcPts val="0"/>
              </a:spcAft>
              <a:buClr>
                <a:srgbClr val="3F3F3F"/>
              </a:buClr>
              <a:buSzPts val="1800"/>
              <a:buNone/>
            </a:pPr>
            <a:r>
              <a:rPr lang="zh-CN" altLang="en-US" sz="1000" dirty="0"/>
              <a:t>教授課程：</a:t>
            </a:r>
          </a:p>
          <a:p>
            <a:pPr marL="0" lvl="0" indent="0" algn="l" rtl="0">
              <a:spcBef>
                <a:spcPts val="0"/>
              </a:spcBef>
              <a:spcAft>
                <a:spcPts val="0"/>
              </a:spcAft>
              <a:buClr>
                <a:srgbClr val="3F3F3F"/>
              </a:buClr>
              <a:buSzPts val="1800"/>
              <a:buNone/>
            </a:pPr>
            <a:r>
              <a:rPr lang="en-US" altLang="zh-CN" sz="1000" dirty="0"/>
              <a:t>MBA 621</a:t>
            </a:r>
            <a:endParaRPr sz="1000" dirty="0"/>
          </a:p>
        </p:txBody>
      </p:sp>
      <p:sp>
        <p:nvSpPr>
          <p:cNvPr id="529" name="Google Shape;529;g262c8ef9283_0_5"/>
          <p:cNvSpPr txBox="1">
            <a:spLocks noGrp="1"/>
          </p:cNvSpPr>
          <p:nvPr>
            <p:ph type="body" idx="2"/>
          </p:nvPr>
        </p:nvSpPr>
        <p:spPr>
          <a:xfrm>
            <a:off x="7076064" y="2791543"/>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Dr.Minder</a:t>
            </a:r>
            <a:r>
              <a:rPr lang="en-US" sz="1000" b="1" dirty="0"/>
              <a:t> Chen</a:t>
            </a:r>
            <a:endParaRPr sz="1000" b="1" dirty="0"/>
          </a:p>
          <a:p>
            <a:pPr marL="0" lvl="0" indent="0" algn="l" rtl="0">
              <a:spcBef>
                <a:spcPts val="0"/>
              </a:spcBef>
              <a:spcAft>
                <a:spcPts val="0"/>
              </a:spcAft>
              <a:buClr>
                <a:srgbClr val="3F3F3F"/>
              </a:buClr>
              <a:buSzPts val="1800"/>
              <a:buNone/>
            </a:pPr>
            <a:r>
              <a:rPr lang="zh-CN" altLang="en-US" sz="1000" dirty="0"/>
              <a:t>亞利桑那大學</a:t>
            </a:r>
          </a:p>
          <a:p>
            <a:pPr marL="0" lvl="0" indent="0" algn="l" rtl="0">
              <a:spcBef>
                <a:spcPts val="0"/>
              </a:spcBef>
              <a:spcAft>
                <a:spcPts val="0"/>
              </a:spcAft>
              <a:buClr>
                <a:srgbClr val="3F3F3F"/>
              </a:buClr>
              <a:buSzPts val="1800"/>
              <a:buNone/>
            </a:pPr>
            <a:r>
              <a:rPr lang="zh-CN" altLang="en-US" sz="1000" dirty="0"/>
              <a:t>管理資訊系統博士學位</a:t>
            </a:r>
          </a:p>
          <a:p>
            <a:pPr marL="0" lvl="0" indent="0" algn="l" rtl="0">
              <a:spcBef>
                <a:spcPts val="0"/>
              </a:spcBef>
              <a:spcAft>
                <a:spcPts val="0"/>
              </a:spcAft>
              <a:buClr>
                <a:srgbClr val="3F3F3F"/>
              </a:buClr>
              <a:buSzPts val="1800"/>
              <a:buNone/>
            </a:pPr>
            <a:r>
              <a:rPr lang="zh-CN" altLang="en-US" sz="1000" dirty="0"/>
              <a:t>教授課程：</a:t>
            </a:r>
          </a:p>
          <a:p>
            <a:pPr marL="0" lvl="0" indent="0" algn="l" rtl="0">
              <a:spcBef>
                <a:spcPts val="0"/>
              </a:spcBef>
              <a:spcAft>
                <a:spcPts val="0"/>
              </a:spcAft>
              <a:buClr>
                <a:srgbClr val="3F3F3F"/>
              </a:buClr>
              <a:buSzPts val="1800"/>
              <a:buNone/>
            </a:pPr>
            <a:r>
              <a:rPr lang="en-US" altLang="zh-CN" sz="1000" dirty="0"/>
              <a:t>MBA 500 &amp; MBA 650</a:t>
            </a:r>
            <a:endParaRPr sz="1000" dirty="0"/>
          </a:p>
        </p:txBody>
      </p:sp>
      <p:sp>
        <p:nvSpPr>
          <p:cNvPr id="530" name="Google Shape;530;g262c8ef9283_0_5"/>
          <p:cNvSpPr txBox="1">
            <a:spLocks noGrp="1"/>
          </p:cNvSpPr>
          <p:nvPr>
            <p:ph type="body" idx="2"/>
          </p:nvPr>
        </p:nvSpPr>
        <p:spPr>
          <a:xfrm>
            <a:off x="7024175" y="399047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a:t>Dr. </a:t>
            </a:r>
            <a:r>
              <a:rPr lang="en-US" sz="1000" b="1" dirty="0" err="1"/>
              <a:t>Jianqing</a:t>
            </a:r>
            <a:r>
              <a:rPr lang="en-US" sz="1000" b="1" dirty="0"/>
              <a:t> "Fisher" Wu</a:t>
            </a:r>
            <a:endParaRPr sz="1000" b="1" dirty="0"/>
          </a:p>
          <a:p>
            <a:pPr marL="0" lvl="0" indent="0" algn="l" rtl="0">
              <a:spcBef>
                <a:spcPts val="0"/>
              </a:spcBef>
              <a:spcAft>
                <a:spcPts val="0"/>
              </a:spcAft>
              <a:buClr>
                <a:srgbClr val="3F3F3F"/>
              </a:buClr>
              <a:buSzPts val="1800"/>
              <a:buNone/>
            </a:pPr>
            <a:r>
              <a:rPr lang="zh-CN" altLang="en-US" sz="1000" dirty="0"/>
              <a:t>普渡大學</a:t>
            </a:r>
          </a:p>
          <a:p>
            <a:pPr marL="0" lvl="0" indent="0" algn="l" rtl="0">
              <a:spcBef>
                <a:spcPts val="0"/>
              </a:spcBef>
              <a:spcAft>
                <a:spcPts val="0"/>
              </a:spcAft>
              <a:buClr>
                <a:srgbClr val="3F3F3F"/>
              </a:buClr>
              <a:buSzPts val="1800"/>
              <a:buNone/>
            </a:pPr>
            <a:r>
              <a:rPr lang="zh-CN" altLang="en-US" sz="1000" dirty="0"/>
              <a:t>管理科學與系統博士學位</a:t>
            </a:r>
          </a:p>
          <a:p>
            <a:pPr marL="0" lvl="0" indent="0" algn="l" rtl="0">
              <a:spcBef>
                <a:spcPts val="0"/>
              </a:spcBef>
              <a:spcAft>
                <a:spcPts val="0"/>
              </a:spcAft>
              <a:buClr>
                <a:srgbClr val="3F3F3F"/>
              </a:buClr>
              <a:buSzPts val="1800"/>
              <a:buNone/>
            </a:pPr>
            <a:r>
              <a:rPr lang="zh-CN" altLang="en-US" sz="1000" dirty="0"/>
              <a:t>教授課程：</a:t>
            </a:r>
          </a:p>
          <a:p>
            <a:pPr marL="0" lvl="0" indent="0" algn="l" rtl="0">
              <a:spcBef>
                <a:spcPts val="0"/>
              </a:spcBef>
              <a:spcAft>
                <a:spcPts val="0"/>
              </a:spcAft>
              <a:buClr>
                <a:srgbClr val="3F3F3F"/>
              </a:buClr>
              <a:buSzPts val="1800"/>
              <a:buNone/>
            </a:pPr>
            <a:r>
              <a:rPr lang="en-US" altLang="zh-CN" sz="1000" dirty="0"/>
              <a:t>MBA 601</a:t>
            </a:r>
            <a:endParaRPr sz="1000" dirty="0"/>
          </a:p>
        </p:txBody>
      </p:sp>
      <p:sp>
        <p:nvSpPr>
          <p:cNvPr id="531" name="Google Shape;531;g262c8ef9283_0_5"/>
          <p:cNvSpPr txBox="1">
            <a:spLocks noGrp="1"/>
          </p:cNvSpPr>
          <p:nvPr>
            <p:ph type="body" idx="2"/>
          </p:nvPr>
        </p:nvSpPr>
        <p:spPr>
          <a:xfrm>
            <a:off x="649050" y="882375"/>
            <a:ext cx="7845900" cy="28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600" dirty="0" err="1"/>
              <a:t>Virscend</a:t>
            </a:r>
            <a:r>
              <a:rPr lang="en-US" sz="1600" dirty="0"/>
              <a:t> University</a:t>
            </a:r>
            <a:r>
              <a:rPr lang="zh-CN" altLang="en-US" sz="1600" dirty="0"/>
              <a:t>擁有來自不同背景在</a:t>
            </a:r>
            <a:r>
              <a:rPr lang="en-US" altLang="zh-CN" sz="1600" dirty="0"/>
              <a:t>CSU</a:t>
            </a:r>
            <a:r>
              <a:rPr lang="zh-CN" altLang="en-US" sz="1600" dirty="0"/>
              <a:t>和</a:t>
            </a:r>
            <a:r>
              <a:rPr lang="en-US" altLang="zh-CN" sz="1600" dirty="0"/>
              <a:t>UC</a:t>
            </a:r>
            <a:r>
              <a:rPr lang="zh-CN" altLang="en-US" sz="1600" dirty="0"/>
              <a:t>系任職的教授。</a:t>
            </a:r>
            <a:endParaRPr sz="16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5"/>
          <p:cNvSpPr txBox="1"/>
          <p:nvPr/>
        </p:nvSpPr>
        <p:spPr>
          <a:xfrm>
            <a:off x="102517" y="1140609"/>
            <a:ext cx="4066348" cy="2862282"/>
          </a:xfrm>
          <a:prstGeom prst="rect">
            <a:avLst/>
          </a:prstGeom>
          <a:noFill/>
          <a:ln>
            <a:noFill/>
          </a:ln>
        </p:spPr>
        <p:txBody>
          <a:bodyPr spcFirstLastPara="1" wrap="square" lIns="91425" tIns="45700" rIns="91425" bIns="45700" anchor="t" anchorCtr="0">
            <a:spAutoFit/>
          </a:bodyPr>
          <a:lstStyle/>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個人簡歷。</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護照複印頁。</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個人陳述。</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正式</a:t>
            </a:r>
            <a:r>
              <a:rPr lang="en-US" altLang="zh-CN" sz="1200" b="1" dirty="0">
                <a:solidFill>
                  <a:srgbClr val="005390"/>
                </a:solidFill>
              </a:rPr>
              <a:t>/</a:t>
            </a:r>
            <a:r>
              <a:rPr lang="zh-CN" altLang="en-US" sz="1200" b="1" dirty="0">
                <a:solidFill>
                  <a:srgbClr val="005390"/>
                </a:solidFill>
              </a:rPr>
              <a:t>非正式成績單。</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如果您的</a:t>
            </a:r>
            <a:r>
              <a:rPr lang="en-US" altLang="zh-CN" sz="1200" b="1" dirty="0">
                <a:solidFill>
                  <a:srgbClr val="005390"/>
                </a:solidFill>
              </a:rPr>
              <a:t>GPA</a:t>
            </a:r>
            <a:r>
              <a:rPr lang="zh-CN" altLang="en-US" sz="1200" b="1" dirty="0">
                <a:solidFill>
                  <a:srgbClr val="005390"/>
                </a:solidFill>
              </a:rPr>
              <a:t>低於</a:t>
            </a:r>
            <a:r>
              <a:rPr lang="en-US" altLang="zh-CN" sz="1200" b="1" dirty="0">
                <a:solidFill>
                  <a:srgbClr val="005390"/>
                </a:solidFill>
              </a:rPr>
              <a:t>2.5</a:t>
            </a:r>
            <a:r>
              <a:rPr lang="zh-CN" altLang="en-US" sz="1200" b="1" dirty="0">
                <a:solidFill>
                  <a:srgbClr val="005390"/>
                </a:solidFill>
              </a:rPr>
              <a:t>，您還需要提交一份學術個人陳述。</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學位驗證（</a:t>
            </a:r>
            <a:r>
              <a:rPr lang="en-US" altLang="zh-CN" sz="1200" b="1" dirty="0">
                <a:solidFill>
                  <a:srgbClr val="005390"/>
                </a:solidFill>
              </a:rPr>
              <a:t>wes.org</a:t>
            </a:r>
            <a:r>
              <a:rPr lang="zh-CN" altLang="en-US" sz="1200" b="1" dirty="0">
                <a:solidFill>
                  <a:srgbClr val="005390"/>
                </a:solidFill>
              </a:rPr>
              <a:t>、</a:t>
            </a:r>
            <a:r>
              <a:rPr lang="en-US" altLang="zh-CN" sz="1200" b="1" dirty="0">
                <a:solidFill>
                  <a:srgbClr val="005390"/>
                </a:solidFill>
              </a:rPr>
              <a:t>ierf.org</a:t>
            </a:r>
            <a:r>
              <a:rPr lang="zh-CN" altLang="en-US" sz="1200" b="1" dirty="0">
                <a:solidFill>
                  <a:srgbClr val="005390"/>
                </a:solidFill>
              </a:rPr>
              <a:t>、</a:t>
            </a:r>
            <a:r>
              <a:rPr lang="en-US" altLang="zh-CN" sz="1200" b="1" dirty="0">
                <a:solidFill>
                  <a:srgbClr val="005390"/>
                </a:solidFill>
              </a:rPr>
              <a:t>naces.org</a:t>
            </a:r>
            <a:r>
              <a:rPr lang="zh-CN" altLang="en-US" sz="1200" b="1" dirty="0">
                <a:solidFill>
                  <a:srgbClr val="005390"/>
                </a:solidFill>
              </a:rPr>
              <a:t>或</a:t>
            </a:r>
            <a:r>
              <a:rPr lang="en-US" altLang="zh-CN" sz="1200" b="1" dirty="0">
                <a:solidFill>
                  <a:srgbClr val="005390"/>
                </a:solidFill>
              </a:rPr>
              <a:t>apie.org</a:t>
            </a:r>
            <a:r>
              <a:rPr lang="zh-CN" altLang="en-US" sz="1200" b="1" dirty="0">
                <a:solidFill>
                  <a:srgbClr val="005390"/>
                </a:solidFill>
              </a:rPr>
              <a:t>）。</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銀行存款證明。</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en-US" sz="1200" b="1" dirty="0">
                <a:solidFill>
                  <a:srgbClr val="005390"/>
                </a:solidFill>
              </a:rPr>
              <a:t>​</a:t>
            </a:r>
            <a:r>
              <a:rPr lang="zh-CN" altLang="en-US" sz="1200" b="1" dirty="0">
                <a:solidFill>
                  <a:srgbClr val="005390"/>
                </a:solidFill>
              </a:rPr>
              <a:t>語言測試成績：至少要求</a:t>
            </a:r>
            <a:r>
              <a:rPr lang="en-US" altLang="zh-CN" sz="1200" b="1" dirty="0">
                <a:solidFill>
                  <a:srgbClr val="005390"/>
                </a:solidFill>
              </a:rPr>
              <a:t>80</a:t>
            </a:r>
            <a:r>
              <a:rPr lang="zh-CN" altLang="en-US" sz="1200" b="1" dirty="0">
                <a:solidFill>
                  <a:srgbClr val="005390"/>
                </a:solidFill>
              </a:rPr>
              <a:t>分的</a:t>
            </a:r>
            <a:r>
              <a:rPr lang="en-US" altLang="zh-CN" sz="1200" b="1" dirty="0">
                <a:solidFill>
                  <a:srgbClr val="005390"/>
                </a:solidFill>
              </a:rPr>
              <a:t>TOEFL</a:t>
            </a:r>
            <a:r>
              <a:rPr lang="zh-CN" altLang="en-US" sz="1200" b="1" dirty="0">
                <a:solidFill>
                  <a:srgbClr val="005390"/>
                </a:solidFill>
              </a:rPr>
              <a:t>、</a:t>
            </a:r>
            <a:r>
              <a:rPr lang="en-US" altLang="zh-CN" sz="1200" b="1" dirty="0">
                <a:solidFill>
                  <a:srgbClr val="005390"/>
                </a:solidFill>
              </a:rPr>
              <a:t>6.0</a:t>
            </a:r>
            <a:r>
              <a:rPr lang="zh-CN" altLang="en-US" sz="1200" b="1" dirty="0">
                <a:solidFill>
                  <a:srgbClr val="005390"/>
                </a:solidFill>
              </a:rPr>
              <a:t>分的雅思、</a:t>
            </a:r>
            <a:r>
              <a:rPr lang="en-US" altLang="zh-CN" sz="1200" b="1" dirty="0">
                <a:solidFill>
                  <a:srgbClr val="005390"/>
                </a:solidFill>
              </a:rPr>
              <a:t>58</a:t>
            </a:r>
            <a:r>
              <a:rPr lang="zh-CN" altLang="en-US" sz="1200" b="1" dirty="0">
                <a:solidFill>
                  <a:srgbClr val="005390"/>
                </a:solidFill>
              </a:rPr>
              <a:t>分的     </a:t>
            </a:r>
            <a:r>
              <a:rPr lang="en-US" altLang="zh-CN" sz="1200" b="1" dirty="0">
                <a:solidFill>
                  <a:srgbClr val="005390"/>
                </a:solidFill>
              </a:rPr>
              <a:t>PTE</a:t>
            </a:r>
            <a:r>
              <a:rPr lang="zh-CN" altLang="en-US" sz="1200" b="1" dirty="0">
                <a:solidFill>
                  <a:srgbClr val="005390"/>
                </a:solidFill>
              </a:rPr>
              <a:t>、  </a:t>
            </a:r>
            <a:r>
              <a:rPr lang="en-US" altLang="zh-CN" sz="1200" b="1" dirty="0">
                <a:solidFill>
                  <a:srgbClr val="005390"/>
                </a:solidFill>
              </a:rPr>
              <a:t>115</a:t>
            </a:r>
            <a:r>
              <a:rPr lang="zh-CN" altLang="en-US" sz="1200" b="1" dirty="0">
                <a:solidFill>
                  <a:srgbClr val="005390"/>
                </a:solidFill>
              </a:rPr>
              <a:t>分的多鄰國（</a:t>
            </a:r>
            <a:r>
              <a:rPr lang="en-US" altLang="zh-CN" sz="1200" b="1" dirty="0">
                <a:solidFill>
                  <a:srgbClr val="005390"/>
                </a:solidFill>
              </a:rPr>
              <a:t>DUOLINGO</a:t>
            </a:r>
            <a:r>
              <a:rPr lang="zh-CN" altLang="en-US" sz="1200" b="1" dirty="0">
                <a:solidFill>
                  <a:srgbClr val="005390"/>
                </a:solidFill>
              </a:rPr>
              <a:t>）、</a:t>
            </a:r>
            <a:r>
              <a:rPr lang="en-US" altLang="zh-CN" sz="1200" b="1" dirty="0">
                <a:solidFill>
                  <a:srgbClr val="005390"/>
                </a:solidFill>
              </a:rPr>
              <a:t>1</a:t>
            </a:r>
            <a:r>
              <a:rPr lang="zh-CN" altLang="en-US" sz="1200" b="1" dirty="0">
                <a:solidFill>
                  <a:srgbClr val="005390"/>
                </a:solidFill>
              </a:rPr>
              <a:t>級的</a:t>
            </a:r>
            <a:r>
              <a:rPr lang="en-US" altLang="zh-CN" sz="1200" b="1" dirty="0">
                <a:solidFill>
                  <a:srgbClr val="005390"/>
                </a:solidFill>
              </a:rPr>
              <a:t>EIKEN</a:t>
            </a:r>
            <a:r>
              <a:rPr lang="zh-CN" altLang="en-US" sz="1200" b="1" dirty="0">
                <a:solidFill>
                  <a:srgbClr val="005390"/>
                </a:solidFill>
              </a:rPr>
              <a:t>、</a:t>
            </a:r>
            <a:r>
              <a:rPr lang="en-US" altLang="zh-CN" sz="1200" b="1" dirty="0">
                <a:solidFill>
                  <a:srgbClr val="005390"/>
                </a:solidFill>
              </a:rPr>
              <a:t>169</a:t>
            </a:r>
            <a:r>
              <a:rPr lang="zh-CN" altLang="en-US" sz="1200" b="1" dirty="0">
                <a:solidFill>
                  <a:srgbClr val="005390"/>
                </a:solidFill>
              </a:rPr>
              <a:t>分的劍橋英語考試、</a:t>
            </a:r>
            <a:r>
              <a:rPr lang="en-US" altLang="zh-CN" sz="1200" b="1" dirty="0">
                <a:solidFill>
                  <a:srgbClr val="005390"/>
                </a:solidFill>
              </a:rPr>
              <a:t>690</a:t>
            </a:r>
            <a:r>
              <a:rPr lang="zh-CN" altLang="en-US" sz="1200" b="1" dirty="0">
                <a:solidFill>
                  <a:srgbClr val="005390"/>
                </a:solidFill>
              </a:rPr>
              <a:t>分的托業或者</a:t>
            </a:r>
            <a:r>
              <a:rPr lang="en-US" altLang="zh-CN" sz="1200" b="1" dirty="0">
                <a:solidFill>
                  <a:srgbClr val="005390"/>
                </a:solidFill>
              </a:rPr>
              <a:t>ESL</a:t>
            </a:r>
            <a:r>
              <a:rPr lang="zh-CN" altLang="en-US" sz="1200" b="1" dirty="0">
                <a:solidFill>
                  <a:srgbClr val="005390"/>
                </a:solidFill>
              </a:rPr>
              <a:t>課程的</a:t>
            </a:r>
            <a:r>
              <a:rPr lang="en-US" altLang="zh-CN" sz="1200" b="1" dirty="0">
                <a:solidFill>
                  <a:srgbClr val="005390"/>
                </a:solidFill>
              </a:rPr>
              <a:t>6</a:t>
            </a:r>
            <a:r>
              <a:rPr lang="zh-CN" altLang="en-US" sz="1200" b="1" dirty="0">
                <a:solidFill>
                  <a:srgbClr val="005390"/>
                </a:solidFill>
              </a:rPr>
              <a:t>級。</a:t>
            </a:r>
            <a:endParaRPr lang="en-US" altLang="zh-CN" sz="1200" b="1" dirty="0">
              <a:solidFill>
                <a:srgbClr val="005390"/>
              </a:solidFill>
            </a:endParaRPr>
          </a:p>
          <a:p>
            <a:pPr marL="152400" lvl="0" algn="l" rtl="0">
              <a:spcBef>
                <a:spcPts val="0"/>
              </a:spcBef>
              <a:spcAft>
                <a:spcPts val="0"/>
              </a:spcAft>
              <a:buClr>
                <a:srgbClr val="005390"/>
              </a:buClr>
              <a:buSzPts val="1200"/>
            </a:pPr>
            <a:endParaRPr lang="en-US" altLang="zh-CN" sz="1200" b="1" dirty="0">
              <a:solidFill>
                <a:srgbClr val="005390"/>
              </a:solidFill>
            </a:endParaRPr>
          </a:p>
          <a:p>
            <a:pPr marL="152400" lvl="0" algn="l" rtl="0">
              <a:spcBef>
                <a:spcPts val="0"/>
              </a:spcBef>
              <a:spcAft>
                <a:spcPts val="0"/>
              </a:spcAft>
              <a:buClr>
                <a:srgbClr val="005390"/>
              </a:buClr>
              <a:buSzPts val="1200"/>
            </a:pPr>
            <a:r>
              <a:rPr lang="zh-CN" altLang="en-US" sz="1200" b="1" dirty="0">
                <a:solidFill>
                  <a:srgbClr val="005390"/>
                </a:solidFill>
              </a:rPr>
              <a:t>       如果語言成績不達標，可以申請安排額外的面試。</a:t>
            </a:r>
            <a:endParaRPr lang="en-US" altLang="zh-CN" sz="1200" b="1" dirty="0">
              <a:solidFill>
                <a:srgbClr val="005390"/>
              </a:solidFill>
            </a:endParaRPr>
          </a:p>
        </p:txBody>
      </p:sp>
      <p:sp>
        <p:nvSpPr>
          <p:cNvPr id="537" name="Google Shape;537;p25"/>
          <p:cNvSpPr txBox="1"/>
          <p:nvPr/>
        </p:nvSpPr>
        <p:spPr>
          <a:xfrm>
            <a:off x="5351803" y="4095048"/>
            <a:ext cx="3358079" cy="795632"/>
          </a:xfrm>
          <a:prstGeom prst="rect">
            <a:avLst/>
          </a:prstGeom>
          <a:noFill/>
          <a:ln>
            <a:noFill/>
          </a:ln>
        </p:spPr>
        <p:txBody>
          <a:bodyPr spcFirstLastPara="1" wrap="square" lIns="91425" tIns="45700" rIns="91425" bIns="45700" anchor="ctr" anchorCtr="0">
            <a:noAutofit/>
          </a:bodyPr>
          <a:lstStyle/>
          <a:p>
            <a:pPr marL="0" marR="0" lvl="0" indent="0" algn="r" rtl="0">
              <a:lnSpc>
                <a:spcPct val="110000"/>
              </a:lnSpc>
              <a:spcBef>
                <a:spcPts val="0"/>
              </a:spcBef>
              <a:spcAft>
                <a:spcPts val="0"/>
              </a:spcAft>
              <a:buClr>
                <a:schemeClr val="lt1"/>
              </a:buClr>
              <a:buSzPts val="2700"/>
              <a:buFont typeface="Arial"/>
              <a:buNone/>
            </a:pPr>
            <a:r>
              <a:rPr lang="en-US" sz="2700" b="1" i="0" u="none" strike="noStrike" cap="none" dirty="0">
                <a:solidFill>
                  <a:schemeClr val="lt1"/>
                </a:solidFill>
                <a:latin typeface="Arial"/>
                <a:ea typeface="Arial"/>
                <a:cs typeface="Arial"/>
                <a:sym typeface="Arial"/>
              </a:rPr>
              <a:t>Simple Portfolio Presentation</a:t>
            </a:r>
            <a:endParaRPr sz="1400" b="0" i="0" u="none" strike="noStrike" cap="none" dirty="0">
              <a:solidFill>
                <a:srgbClr val="000000"/>
              </a:solidFill>
              <a:latin typeface="Arial"/>
              <a:ea typeface="Arial"/>
              <a:cs typeface="Arial"/>
              <a:sym typeface="Arial"/>
            </a:endParaRPr>
          </a:p>
        </p:txBody>
      </p:sp>
      <p:sp>
        <p:nvSpPr>
          <p:cNvPr id="538" name="Google Shape;538;p25"/>
          <p:cNvSpPr/>
          <p:nvPr/>
        </p:nvSpPr>
        <p:spPr>
          <a:xfrm>
            <a:off x="727237" y="413176"/>
            <a:ext cx="30834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zh-CN" altLang="en-US" sz="2800" b="1" i="0" u="none" strike="noStrike" cap="none" dirty="0">
                <a:solidFill>
                  <a:srgbClr val="836B22"/>
                </a:solidFill>
                <a:latin typeface="Arial"/>
                <a:ea typeface="Arial"/>
                <a:cs typeface="Arial"/>
                <a:sym typeface="Arial"/>
              </a:rPr>
              <a:t>申請標準</a:t>
            </a:r>
            <a:endParaRPr lang="en-US" altLang="zh-CN" sz="2800" b="1" i="0" u="none" strike="noStrike" cap="none" dirty="0">
              <a:solidFill>
                <a:srgbClr val="836B22"/>
              </a:solidFill>
              <a:latin typeface="Arial"/>
              <a:ea typeface="Arial"/>
              <a:cs typeface="Arial"/>
              <a:sym typeface="Arial"/>
            </a:endParaRPr>
          </a:p>
        </p:txBody>
      </p:sp>
      <p:pic>
        <p:nvPicPr>
          <p:cNvPr id="539" name="Google Shape;539;p25" descr="A picture containing table, food, cup&#10;&#10;Description automatically generated"/>
          <p:cNvPicPr preferRelativeResize="0">
            <a:picLocks noGrp="1"/>
          </p:cNvPicPr>
          <p:nvPr>
            <p:ph type="pic" idx="2"/>
          </p:nvPr>
        </p:nvPicPr>
        <p:blipFill rotWithShape="1">
          <a:blip r:embed="rId3">
            <a:alphaModFix/>
          </a:blip>
          <a:srcRect l="15035" r="15034"/>
          <a:stretch/>
        </p:blipFill>
        <p:spPr>
          <a:xfrm>
            <a:off x="4450893" y="0"/>
            <a:ext cx="5438934" cy="5143500"/>
          </a:xfrm>
          <a:prstGeom prst="rect">
            <a:avLst/>
          </a:prstGeom>
          <a:solidFill>
            <a:srgbClr val="F2F2F2"/>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graphicFrame>
        <p:nvGraphicFramePr>
          <p:cNvPr id="544" name="Google Shape;544;p27"/>
          <p:cNvGraphicFramePr/>
          <p:nvPr>
            <p:extLst>
              <p:ext uri="{D42A27DB-BD31-4B8C-83A1-F6EECF244321}">
                <p14:modId xmlns:p14="http://schemas.microsoft.com/office/powerpoint/2010/main" val="3955693518"/>
              </p:ext>
            </p:extLst>
          </p:nvPr>
        </p:nvGraphicFramePr>
        <p:xfrm>
          <a:off x="360217" y="1468582"/>
          <a:ext cx="8569038" cy="3094149"/>
        </p:xfrm>
        <a:graphic>
          <a:graphicData uri="http://schemas.openxmlformats.org/drawingml/2006/table">
            <a:tbl>
              <a:tblPr firstRow="1" bandRow="1">
                <a:noFill/>
                <a:tableStyleId>{7F85F89E-6C82-45D2-A917-6A78B10623D3}</a:tableStyleId>
              </a:tblPr>
              <a:tblGrid>
                <a:gridCol w="1323110">
                  <a:extLst>
                    <a:ext uri="{9D8B030D-6E8A-4147-A177-3AD203B41FA5}">
                      <a16:colId xmlns:a16="http://schemas.microsoft.com/office/drawing/2014/main" val="20000"/>
                    </a:ext>
                  </a:extLst>
                </a:gridCol>
                <a:gridCol w="1724891">
                  <a:extLst>
                    <a:ext uri="{9D8B030D-6E8A-4147-A177-3AD203B41FA5}">
                      <a16:colId xmlns:a16="http://schemas.microsoft.com/office/drawing/2014/main" val="20001"/>
                    </a:ext>
                  </a:extLst>
                </a:gridCol>
                <a:gridCol w="2528455">
                  <a:extLst>
                    <a:ext uri="{9D8B030D-6E8A-4147-A177-3AD203B41FA5}">
                      <a16:colId xmlns:a16="http://schemas.microsoft.com/office/drawing/2014/main" val="20002"/>
                    </a:ext>
                  </a:extLst>
                </a:gridCol>
                <a:gridCol w="2992582">
                  <a:extLst>
                    <a:ext uri="{9D8B030D-6E8A-4147-A177-3AD203B41FA5}">
                      <a16:colId xmlns:a16="http://schemas.microsoft.com/office/drawing/2014/main" val="20003"/>
                    </a:ext>
                  </a:extLst>
                </a:gridCol>
              </a:tblGrid>
              <a:tr h="387432">
                <a:tc>
                  <a:txBody>
                    <a:bodyPr/>
                    <a:lstStyle/>
                    <a:p>
                      <a:pPr marL="0" marR="0" lvl="0" indent="0" algn="ctr" rtl="0">
                        <a:lnSpc>
                          <a:spcPct val="100000"/>
                        </a:lnSpc>
                        <a:spcBef>
                          <a:spcPts val="0"/>
                        </a:spcBef>
                        <a:spcAft>
                          <a:spcPts val="0"/>
                        </a:spcAft>
                        <a:buClr>
                          <a:srgbClr val="000000"/>
                        </a:buClr>
                        <a:buSzPts val="1800"/>
                        <a:buFont typeface="Arial"/>
                        <a:buNone/>
                      </a:pPr>
                      <a:r>
                        <a:rPr lang="zh-CN" altLang="en-US" sz="1800" u="none" strike="noStrike" cap="none" dirty="0"/>
                        <a:t>學校</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zh-CN" altLang="en-US" sz="1800" u="none" strike="noStrike" cap="none" dirty="0"/>
                        <a:t>學費</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zh-CN" altLang="en-US" sz="1800" u="none" strike="noStrike" cap="none" dirty="0"/>
                        <a:t>項目時間</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zh-CN" altLang="en-US" sz="1800" u="none" strike="noStrike" cap="none" dirty="0"/>
                        <a:t>擁有博士學位的教職員工</a:t>
                      </a:r>
                      <a:endParaRPr sz="1400" u="none" strike="noStrike" cap="none" dirty="0"/>
                    </a:p>
                  </a:txBody>
                  <a:tcPr marL="91450" marR="91450" marT="45725" marB="45725"/>
                </a:tc>
                <a:extLst>
                  <a:ext uri="{0D108BD9-81ED-4DB2-BD59-A6C34878D82A}">
                    <a16:rowId xmlns:a16="http://schemas.microsoft.com/office/drawing/2014/main" val="10000"/>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UCLA</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120,000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1.5-3  years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100%</a:t>
                      </a:r>
                      <a:endParaRPr sz="1400" u="none" strike="noStrike" cap="none" dirty="0"/>
                    </a:p>
                  </a:txBody>
                  <a:tcPr marL="91450" marR="91450" marT="45725" marB="45725"/>
                </a:tc>
                <a:extLst>
                  <a:ext uri="{0D108BD9-81ED-4DB2-BD59-A6C34878D82A}">
                    <a16:rowId xmlns:a16="http://schemas.microsoft.com/office/drawing/2014/main" val="10001"/>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USC</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140,000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1-2 years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a:buNone/>
                      </a:pPr>
                      <a:r>
                        <a:rPr lang="en-US" sz="1800" u="none" strike="noStrike" cap="none" dirty="0"/>
                        <a:t>100%</a:t>
                      </a:r>
                      <a:endParaRPr sz="1400" u="none" strike="noStrike" cap="none" dirty="0"/>
                    </a:p>
                  </a:txBody>
                  <a:tcPr marL="91450" marR="91450" marT="45725" marB="45725"/>
                </a:tc>
                <a:extLst>
                  <a:ext uri="{0D108BD9-81ED-4DB2-BD59-A6C34878D82A}">
                    <a16:rowId xmlns:a16="http://schemas.microsoft.com/office/drawing/2014/main" val="10002"/>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UCR</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100,000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1.5 years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90%</a:t>
                      </a:r>
                      <a:endParaRPr sz="1400" u="none" strike="noStrike" cap="none" dirty="0"/>
                    </a:p>
                  </a:txBody>
                  <a:tcPr marL="91450" marR="91450" marT="45725" marB="45725"/>
                </a:tc>
                <a:extLst>
                  <a:ext uri="{0D108BD9-81ED-4DB2-BD59-A6C34878D82A}">
                    <a16:rowId xmlns:a16="http://schemas.microsoft.com/office/drawing/2014/main" val="10003"/>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CSULB</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60,000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2 years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85%</a:t>
                      </a:r>
                      <a:endParaRPr sz="1400" u="none" strike="noStrike" cap="none" dirty="0"/>
                    </a:p>
                  </a:txBody>
                  <a:tcPr marL="91450" marR="91450" marT="45725" marB="45725"/>
                </a:tc>
                <a:extLst>
                  <a:ext uri="{0D108BD9-81ED-4DB2-BD59-A6C34878D82A}">
                    <a16:rowId xmlns:a16="http://schemas.microsoft.com/office/drawing/2014/main" val="10004"/>
                  </a:ext>
                </a:extLst>
              </a:tr>
              <a:tr h="3821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CSUF</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60,000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2 years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a:buNone/>
                      </a:pPr>
                      <a:r>
                        <a:rPr lang="en-US" sz="1800" u="none" strike="noStrike" cap="none" dirty="0"/>
                        <a:t>85%</a:t>
                      </a:r>
                      <a:endParaRPr sz="1400" u="none" strike="noStrike" cap="none" dirty="0"/>
                    </a:p>
                  </a:txBody>
                  <a:tcPr marL="91450" marR="91450" marT="45725" marB="45725"/>
                </a:tc>
                <a:extLst>
                  <a:ext uri="{0D108BD9-81ED-4DB2-BD59-A6C34878D82A}">
                    <a16:rowId xmlns:a16="http://schemas.microsoft.com/office/drawing/2014/main" val="10005"/>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Chapman</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80,000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2 years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80%</a:t>
                      </a:r>
                      <a:endParaRPr sz="1400" u="none" strike="noStrike" cap="none" dirty="0"/>
                    </a:p>
                  </a:txBody>
                  <a:tcPr marL="91450" marR="91450" marT="45725" marB="45725"/>
                </a:tc>
                <a:extLst>
                  <a:ext uri="{0D108BD9-81ED-4DB2-BD59-A6C34878D82A}">
                    <a16:rowId xmlns:a16="http://schemas.microsoft.com/office/drawing/2014/main" val="10006"/>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Virscend</a:t>
                      </a:r>
                      <a:endParaRPr sz="18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24,000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2 years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90%</a:t>
                      </a:r>
                      <a:endParaRPr sz="14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
        <p:nvSpPr>
          <p:cNvPr id="545" name="Google Shape;545;p27"/>
          <p:cNvSpPr txBox="1"/>
          <p:nvPr/>
        </p:nvSpPr>
        <p:spPr>
          <a:xfrm>
            <a:off x="2167282" y="679880"/>
            <a:ext cx="777686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zh-CN" altLang="en-US" sz="3600" b="1" i="0" u="none" strike="noStrike" cap="none" dirty="0">
                <a:solidFill>
                  <a:srgbClr val="836B22"/>
                </a:solidFill>
                <a:latin typeface="Arial Black"/>
                <a:ea typeface="Arial Black"/>
                <a:cs typeface="Arial Black"/>
                <a:sym typeface="Arial Black"/>
              </a:rPr>
              <a:t>其他</a:t>
            </a:r>
            <a:r>
              <a:rPr lang="en-US" altLang="zh-CN" sz="3600" b="1" i="0" u="none" strike="noStrike" cap="none" dirty="0">
                <a:solidFill>
                  <a:srgbClr val="836B22"/>
                </a:solidFill>
                <a:latin typeface="Arial Black"/>
                <a:ea typeface="Arial Black"/>
                <a:cs typeface="Arial Black"/>
                <a:sym typeface="Arial Black"/>
              </a:rPr>
              <a:t>MBA</a:t>
            </a:r>
            <a:r>
              <a:rPr lang="zh-CN" altLang="en-US" sz="3600" b="1" i="0" u="none" strike="noStrike" cap="none" dirty="0">
                <a:solidFill>
                  <a:srgbClr val="836B22"/>
                </a:solidFill>
                <a:latin typeface="Arial Black"/>
                <a:ea typeface="Arial Black"/>
                <a:cs typeface="Arial Black"/>
                <a:sym typeface="Arial Black"/>
              </a:rPr>
              <a:t>課程的比較</a:t>
            </a:r>
            <a:endParaRPr sz="1400" b="0" i="0" u="none" strike="noStrike" cap="none" dirty="0">
              <a:solidFill>
                <a:srgbClr val="000000"/>
              </a:solidFill>
              <a:latin typeface="Arial"/>
              <a:ea typeface="Arial"/>
              <a:cs typeface="Arial"/>
              <a:sym typeface="Arial"/>
            </a:endParaRPr>
          </a:p>
        </p:txBody>
      </p:sp>
      <p:sp>
        <p:nvSpPr>
          <p:cNvPr id="546" name="Google Shape;546;p27"/>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15</a:t>
            </a:fld>
            <a:endParaRPr sz="1200" b="0" i="0" u="none" strike="noStrike" cap="none" dirty="0">
              <a:solidFill>
                <a:srgbClr val="7F7F7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8"/>
          <p:cNvSpPr/>
          <p:nvPr/>
        </p:nvSpPr>
        <p:spPr>
          <a:xfrm>
            <a:off x="937342" y="3371296"/>
            <a:ext cx="1935900" cy="1389900"/>
          </a:xfrm>
          <a:prstGeom prst="rect">
            <a:avLst/>
          </a:prstGeom>
          <a:solidFill>
            <a:srgbClr val="538C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52" name="Google Shape;552;p28"/>
          <p:cNvSpPr/>
          <p:nvPr/>
        </p:nvSpPr>
        <p:spPr>
          <a:xfrm>
            <a:off x="2869871" y="3033781"/>
            <a:ext cx="1935900" cy="1389900"/>
          </a:xfrm>
          <a:prstGeom prst="rect">
            <a:avLst/>
          </a:prstGeom>
          <a:solidFill>
            <a:srgbClr val="3FA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53" name="Google Shape;553;p28"/>
          <p:cNvSpPr/>
          <p:nvPr/>
        </p:nvSpPr>
        <p:spPr>
          <a:xfrm>
            <a:off x="4802397" y="2690508"/>
            <a:ext cx="1935900" cy="13899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54" name="Google Shape;554;p28"/>
          <p:cNvSpPr/>
          <p:nvPr/>
        </p:nvSpPr>
        <p:spPr>
          <a:xfrm>
            <a:off x="6734926" y="2326691"/>
            <a:ext cx="1935900" cy="1389900"/>
          </a:xfrm>
          <a:prstGeom prst="rect">
            <a:avLst/>
          </a:prstGeom>
          <a:solidFill>
            <a:srgbClr val="7FC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55" name="Google Shape;555;p28"/>
          <p:cNvSpPr/>
          <p:nvPr/>
        </p:nvSpPr>
        <p:spPr>
          <a:xfrm>
            <a:off x="937254" y="4406400"/>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56" name="Google Shape;556;p28"/>
          <p:cNvSpPr/>
          <p:nvPr/>
        </p:nvSpPr>
        <p:spPr>
          <a:xfrm>
            <a:off x="2869782" y="4064150"/>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57" name="Google Shape;557;p28"/>
          <p:cNvSpPr/>
          <p:nvPr/>
        </p:nvSpPr>
        <p:spPr>
          <a:xfrm>
            <a:off x="4802310" y="3720878"/>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58" name="Google Shape;558;p28"/>
          <p:cNvSpPr/>
          <p:nvPr/>
        </p:nvSpPr>
        <p:spPr>
          <a:xfrm>
            <a:off x="6734838" y="3366536"/>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59" name="Google Shape;559;p28"/>
          <p:cNvSpPr txBox="1"/>
          <p:nvPr/>
        </p:nvSpPr>
        <p:spPr>
          <a:xfrm>
            <a:off x="2271028" y="3316810"/>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dirty="0">
                <a:solidFill>
                  <a:schemeClr val="lt1"/>
                </a:solidFill>
                <a:latin typeface="Arial"/>
                <a:ea typeface="Arial"/>
                <a:cs typeface="Arial"/>
                <a:sym typeface="Arial"/>
              </a:rPr>
              <a:t>A</a:t>
            </a:r>
            <a:endParaRPr sz="4050" b="1" i="0" u="none" strike="noStrike" cap="none" dirty="0">
              <a:solidFill>
                <a:schemeClr val="lt1"/>
              </a:solidFill>
              <a:latin typeface="Arial"/>
              <a:ea typeface="Arial"/>
              <a:cs typeface="Arial"/>
              <a:sym typeface="Arial"/>
            </a:endParaRPr>
          </a:p>
        </p:txBody>
      </p:sp>
      <p:sp>
        <p:nvSpPr>
          <p:cNvPr id="560" name="Google Shape;560;p28"/>
          <p:cNvSpPr txBox="1"/>
          <p:nvPr/>
        </p:nvSpPr>
        <p:spPr>
          <a:xfrm>
            <a:off x="4215978" y="2964328"/>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dirty="0">
                <a:solidFill>
                  <a:schemeClr val="lt1"/>
                </a:solidFill>
                <a:latin typeface="Arial"/>
                <a:ea typeface="Arial"/>
                <a:cs typeface="Arial"/>
                <a:sym typeface="Arial"/>
              </a:rPr>
              <a:t>B</a:t>
            </a:r>
            <a:endParaRPr sz="4050" b="1" i="0" u="none" strike="noStrike" cap="none" dirty="0">
              <a:solidFill>
                <a:schemeClr val="lt1"/>
              </a:solidFill>
              <a:latin typeface="Arial"/>
              <a:ea typeface="Arial"/>
              <a:cs typeface="Arial"/>
              <a:sym typeface="Arial"/>
            </a:endParaRPr>
          </a:p>
        </p:txBody>
      </p:sp>
      <p:sp>
        <p:nvSpPr>
          <p:cNvPr id="561" name="Google Shape;561;p28"/>
          <p:cNvSpPr txBox="1"/>
          <p:nvPr/>
        </p:nvSpPr>
        <p:spPr>
          <a:xfrm>
            <a:off x="6160927" y="2611846"/>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dirty="0">
                <a:solidFill>
                  <a:schemeClr val="lt1"/>
                </a:solidFill>
                <a:latin typeface="Arial"/>
                <a:ea typeface="Arial"/>
                <a:cs typeface="Arial"/>
                <a:sym typeface="Arial"/>
              </a:rPr>
              <a:t>C</a:t>
            </a:r>
            <a:endParaRPr sz="4050" b="1" i="0" u="none" strike="noStrike" cap="none" dirty="0">
              <a:solidFill>
                <a:schemeClr val="lt1"/>
              </a:solidFill>
              <a:latin typeface="Arial"/>
              <a:ea typeface="Arial"/>
              <a:cs typeface="Arial"/>
              <a:sym typeface="Arial"/>
            </a:endParaRPr>
          </a:p>
        </p:txBody>
      </p:sp>
      <p:sp>
        <p:nvSpPr>
          <p:cNvPr id="562" name="Google Shape;562;p28"/>
          <p:cNvSpPr txBox="1"/>
          <p:nvPr/>
        </p:nvSpPr>
        <p:spPr>
          <a:xfrm>
            <a:off x="8105877" y="2259364"/>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dirty="0">
                <a:solidFill>
                  <a:schemeClr val="lt1"/>
                </a:solidFill>
                <a:latin typeface="Arial"/>
                <a:ea typeface="Arial"/>
                <a:cs typeface="Arial"/>
                <a:sym typeface="Arial"/>
              </a:rPr>
              <a:t>D</a:t>
            </a:r>
            <a:endParaRPr sz="4050" b="1" i="0" u="none" strike="noStrike" cap="none" dirty="0">
              <a:solidFill>
                <a:schemeClr val="lt1"/>
              </a:solidFill>
              <a:latin typeface="Arial"/>
              <a:ea typeface="Arial"/>
              <a:cs typeface="Arial"/>
              <a:sym typeface="Arial"/>
            </a:endParaRPr>
          </a:p>
        </p:txBody>
      </p:sp>
      <p:sp>
        <p:nvSpPr>
          <p:cNvPr id="563" name="Google Shape;563;p28"/>
          <p:cNvSpPr txBox="1"/>
          <p:nvPr/>
        </p:nvSpPr>
        <p:spPr>
          <a:xfrm>
            <a:off x="1064447" y="3849146"/>
            <a:ext cx="1693500" cy="523200"/>
          </a:xfrm>
          <a:prstGeom prst="rect">
            <a:avLst/>
          </a:prstGeom>
          <a:noFill/>
          <a:ln>
            <a:noFill/>
          </a:ln>
        </p:spPr>
        <p:txBody>
          <a:bodyPr spcFirstLastPara="1" wrap="square" lIns="10800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altLang="en-US" dirty="0">
                <a:solidFill>
                  <a:schemeClr val="lt1"/>
                </a:solidFill>
              </a:rPr>
              <a:t>請訪問</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u="sng" dirty="0">
                <a:solidFill>
                  <a:schemeClr val="lt1"/>
                </a:solidFill>
              </a:rPr>
              <a:t>www.virscend.</a:t>
            </a:r>
            <a:r>
              <a:rPr lang="en-US" altLang="zh-CN" u="sng" dirty="0">
                <a:solidFill>
                  <a:schemeClr val="lt1"/>
                </a:solidFill>
              </a:rPr>
              <a:t>edu</a:t>
            </a:r>
            <a:endParaRPr sz="1400" b="0" i="0" u="none" strike="noStrike" cap="none" dirty="0">
              <a:solidFill>
                <a:schemeClr val="lt1"/>
              </a:solidFill>
              <a:latin typeface="Arial"/>
              <a:ea typeface="Arial"/>
              <a:cs typeface="Arial"/>
              <a:sym typeface="Arial"/>
            </a:endParaRPr>
          </a:p>
        </p:txBody>
      </p:sp>
      <p:sp>
        <p:nvSpPr>
          <p:cNvPr id="564" name="Google Shape;564;p28"/>
          <p:cNvSpPr txBox="1"/>
          <p:nvPr/>
        </p:nvSpPr>
        <p:spPr>
          <a:xfrm>
            <a:off x="1337515" y="4478256"/>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dirty="0">
                <a:solidFill>
                  <a:schemeClr val="lt1"/>
                </a:solidFill>
                <a:latin typeface="Arial"/>
                <a:ea typeface="Arial"/>
                <a:cs typeface="Arial"/>
                <a:sym typeface="Arial"/>
              </a:rPr>
              <a:t>Step A</a:t>
            </a:r>
            <a:endParaRPr sz="1350" b="1" i="0" u="none" strike="noStrike" cap="none" dirty="0">
              <a:solidFill>
                <a:schemeClr val="lt1"/>
              </a:solidFill>
              <a:latin typeface="Arial"/>
              <a:ea typeface="Arial"/>
              <a:cs typeface="Arial"/>
              <a:sym typeface="Arial"/>
            </a:endParaRPr>
          </a:p>
        </p:txBody>
      </p:sp>
      <p:sp>
        <p:nvSpPr>
          <p:cNvPr id="565" name="Google Shape;565;p28"/>
          <p:cNvSpPr txBox="1"/>
          <p:nvPr/>
        </p:nvSpPr>
        <p:spPr>
          <a:xfrm>
            <a:off x="3271181" y="4130282"/>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dirty="0">
                <a:solidFill>
                  <a:schemeClr val="lt1"/>
                </a:solidFill>
                <a:latin typeface="Arial"/>
                <a:ea typeface="Arial"/>
                <a:cs typeface="Arial"/>
                <a:sym typeface="Arial"/>
              </a:rPr>
              <a:t>Step B</a:t>
            </a:r>
            <a:endParaRPr sz="1350" b="1" i="0" u="none" strike="noStrike" cap="none" dirty="0">
              <a:solidFill>
                <a:schemeClr val="lt1"/>
              </a:solidFill>
              <a:latin typeface="Arial"/>
              <a:ea typeface="Arial"/>
              <a:cs typeface="Arial"/>
              <a:sym typeface="Arial"/>
            </a:endParaRPr>
          </a:p>
        </p:txBody>
      </p:sp>
      <p:sp>
        <p:nvSpPr>
          <p:cNvPr id="566" name="Google Shape;566;p28"/>
          <p:cNvSpPr txBox="1"/>
          <p:nvPr/>
        </p:nvSpPr>
        <p:spPr>
          <a:xfrm>
            <a:off x="5204848" y="3782309"/>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dirty="0">
                <a:solidFill>
                  <a:schemeClr val="lt1"/>
                </a:solidFill>
                <a:latin typeface="Arial"/>
                <a:ea typeface="Arial"/>
                <a:cs typeface="Arial"/>
                <a:sym typeface="Arial"/>
              </a:rPr>
              <a:t>Step C</a:t>
            </a:r>
            <a:endParaRPr sz="1350" b="1" i="0" u="none" strike="noStrike" cap="none" dirty="0">
              <a:solidFill>
                <a:schemeClr val="lt1"/>
              </a:solidFill>
              <a:latin typeface="Arial"/>
              <a:ea typeface="Arial"/>
              <a:cs typeface="Arial"/>
              <a:sym typeface="Arial"/>
            </a:endParaRPr>
          </a:p>
        </p:txBody>
      </p:sp>
      <p:sp>
        <p:nvSpPr>
          <p:cNvPr id="567" name="Google Shape;567;p28"/>
          <p:cNvSpPr txBox="1"/>
          <p:nvPr/>
        </p:nvSpPr>
        <p:spPr>
          <a:xfrm>
            <a:off x="7138513" y="3434334"/>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dirty="0">
                <a:solidFill>
                  <a:schemeClr val="lt1"/>
                </a:solidFill>
                <a:latin typeface="Arial"/>
                <a:ea typeface="Arial"/>
                <a:cs typeface="Arial"/>
                <a:sym typeface="Arial"/>
              </a:rPr>
              <a:t>Step D</a:t>
            </a:r>
            <a:endParaRPr sz="1350" b="1" i="0" u="none" strike="noStrike" cap="none" dirty="0">
              <a:solidFill>
                <a:schemeClr val="lt1"/>
              </a:solidFill>
              <a:latin typeface="Arial"/>
              <a:ea typeface="Arial"/>
              <a:cs typeface="Arial"/>
              <a:sym typeface="Arial"/>
            </a:endParaRPr>
          </a:p>
        </p:txBody>
      </p:sp>
      <p:sp>
        <p:nvSpPr>
          <p:cNvPr id="568" name="Google Shape;568;p28"/>
          <p:cNvSpPr txBox="1"/>
          <p:nvPr/>
        </p:nvSpPr>
        <p:spPr>
          <a:xfrm>
            <a:off x="2921762" y="3563356"/>
            <a:ext cx="1837800" cy="523180"/>
          </a:xfrm>
          <a:prstGeom prst="rect">
            <a:avLst/>
          </a:prstGeom>
          <a:noFill/>
          <a:ln>
            <a:noFill/>
          </a:ln>
        </p:spPr>
        <p:txBody>
          <a:bodyPr spcFirstLastPara="1" wrap="square" lIns="108000"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zh-CN" altLang="en-US" sz="1400" b="0" i="0" u="sng" strike="noStrike" cap="none" dirty="0">
                <a:solidFill>
                  <a:schemeClr val="bg1"/>
                </a:solidFill>
                <a:latin typeface="Arial"/>
                <a:ea typeface="Arial"/>
                <a:cs typeface="Arial"/>
                <a:sym typeface="Arial"/>
                <a:hlinkClick r:id="rId3">
                  <a:extLst>
                    <a:ext uri="{A12FA001-AC4F-418D-AE19-62706E023703}">
                      <ahyp:hlinkClr xmlns:ahyp="http://schemas.microsoft.com/office/drawing/2018/hyperlinkcolor" val="tx"/>
                    </a:ext>
                  </a:extLst>
                </a:hlinkClick>
              </a:rPr>
              <a:t>點擊研究生專案，然後點擊立即申請</a:t>
            </a:r>
            <a:endParaRPr sz="1400" b="0" i="0" u="none" strike="noStrike" cap="none" dirty="0">
              <a:solidFill>
                <a:schemeClr val="bg1"/>
              </a:solidFill>
              <a:latin typeface="Arial"/>
              <a:ea typeface="Arial"/>
              <a:cs typeface="Arial"/>
              <a:sym typeface="Arial"/>
            </a:endParaRPr>
          </a:p>
        </p:txBody>
      </p:sp>
      <p:sp>
        <p:nvSpPr>
          <p:cNvPr id="569" name="Google Shape;569;p28"/>
          <p:cNvSpPr txBox="1"/>
          <p:nvPr/>
        </p:nvSpPr>
        <p:spPr>
          <a:xfrm>
            <a:off x="4755361" y="3299609"/>
            <a:ext cx="2037300" cy="307736"/>
          </a:xfrm>
          <a:prstGeom prst="rect">
            <a:avLst/>
          </a:prstGeom>
          <a:noFill/>
          <a:ln>
            <a:noFill/>
          </a:ln>
        </p:spPr>
        <p:txBody>
          <a:bodyPr spcFirstLastPara="1" wrap="square" lIns="10800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altLang="en-US" sz="1400" b="0" i="0" u="none" strike="noStrike" cap="none" dirty="0">
                <a:solidFill>
                  <a:schemeClr val="lt1"/>
                </a:solidFill>
                <a:latin typeface="Arial"/>
                <a:ea typeface="Arial"/>
                <a:cs typeface="Arial"/>
                <a:sym typeface="Arial"/>
              </a:rPr>
              <a:t>完成申請並收集檔</a:t>
            </a:r>
            <a:endParaRPr sz="1400" b="0" i="0" u="none" strike="noStrike" cap="none" dirty="0">
              <a:solidFill>
                <a:srgbClr val="000000"/>
              </a:solidFill>
              <a:latin typeface="Arial"/>
              <a:ea typeface="Arial"/>
              <a:cs typeface="Arial"/>
              <a:sym typeface="Arial"/>
            </a:endParaRPr>
          </a:p>
        </p:txBody>
      </p:sp>
      <p:sp>
        <p:nvSpPr>
          <p:cNvPr id="570" name="Google Shape;570;p28"/>
          <p:cNvSpPr txBox="1"/>
          <p:nvPr/>
        </p:nvSpPr>
        <p:spPr>
          <a:xfrm>
            <a:off x="6845486" y="2982405"/>
            <a:ext cx="1707900" cy="307800"/>
          </a:xfrm>
          <a:prstGeom prst="rect">
            <a:avLst/>
          </a:prstGeom>
          <a:noFill/>
          <a:ln>
            <a:noFill/>
          </a:ln>
        </p:spPr>
        <p:txBody>
          <a:bodyPr spcFirstLastPara="1" wrap="square" lIns="10800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altLang="en-US" sz="1400" b="0" i="0" u="none" strike="noStrike" cap="none" dirty="0">
                <a:solidFill>
                  <a:schemeClr val="lt1"/>
                </a:solidFill>
                <a:latin typeface="Arial"/>
                <a:ea typeface="Arial"/>
                <a:cs typeface="Arial"/>
                <a:sym typeface="Arial"/>
              </a:rPr>
              <a:t>完成且提交申請</a:t>
            </a:r>
            <a:endParaRPr sz="1400" b="0" i="0" u="none" strike="noStrike" cap="none" dirty="0">
              <a:solidFill>
                <a:srgbClr val="000000"/>
              </a:solidFill>
              <a:latin typeface="Arial"/>
              <a:ea typeface="Arial"/>
              <a:cs typeface="Arial"/>
              <a:sym typeface="Arial"/>
            </a:endParaRPr>
          </a:p>
        </p:txBody>
      </p:sp>
      <p:sp>
        <p:nvSpPr>
          <p:cNvPr id="571" name="Google Shape;571;p28"/>
          <p:cNvSpPr/>
          <p:nvPr/>
        </p:nvSpPr>
        <p:spPr>
          <a:xfrm rot="-10121404">
            <a:off x="6247382" y="1382395"/>
            <a:ext cx="701571" cy="1432436"/>
          </a:xfrm>
          <a:custGeom>
            <a:avLst/>
            <a:gdLst/>
            <a:ahLst/>
            <a:cxnLst/>
            <a:rect l="l" t="t" r="r" b="b"/>
            <a:pathLst>
              <a:path w="3669051" h="7491301" extrusionOk="0">
                <a:moveTo>
                  <a:pt x="2440006" y="3234462"/>
                </a:moveTo>
                <a:lnTo>
                  <a:pt x="2357940" y="3208044"/>
                </a:lnTo>
                <a:cubicBezTo>
                  <a:pt x="2320813" y="3200041"/>
                  <a:pt x="2282333" y="3195641"/>
                  <a:pt x="2242879" y="3195229"/>
                </a:cubicBezTo>
                <a:lnTo>
                  <a:pt x="1996032" y="3192649"/>
                </a:lnTo>
                <a:lnTo>
                  <a:pt x="1857994" y="3219020"/>
                </a:lnTo>
                <a:cubicBezTo>
                  <a:pt x="1857994" y="2298216"/>
                  <a:pt x="1857996" y="1377410"/>
                  <a:pt x="1857996" y="456605"/>
                </a:cubicBezTo>
                <a:lnTo>
                  <a:pt x="1859951" y="437212"/>
                </a:lnTo>
                <a:lnTo>
                  <a:pt x="1859951" y="285783"/>
                </a:lnTo>
                <a:cubicBezTo>
                  <a:pt x="1859951" y="127949"/>
                  <a:pt x="1987900" y="0"/>
                  <a:pt x="2145734" y="0"/>
                </a:cubicBezTo>
                <a:cubicBezTo>
                  <a:pt x="2303568" y="0"/>
                  <a:pt x="2431517" y="127949"/>
                  <a:pt x="2431517" y="285783"/>
                </a:cubicBezTo>
                <a:lnTo>
                  <a:pt x="2431517" y="389658"/>
                </a:lnTo>
                <a:lnTo>
                  <a:pt x="2434094" y="397959"/>
                </a:lnTo>
                <a:cubicBezTo>
                  <a:pt x="2437970" y="416903"/>
                  <a:pt x="2440006" y="436517"/>
                  <a:pt x="2440006" y="456607"/>
                </a:cubicBezTo>
                <a:close/>
                <a:moveTo>
                  <a:pt x="3663885" y="4971430"/>
                </a:moveTo>
                <a:lnTo>
                  <a:pt x="3087037" y="4645749"/>
                </a:lnTo>
                <a:cubicBezTo>
                  <a:pt x="3087037" y="4344204"/>
                  <a:pt x="3087039" y="4042657"/>
                  <a:pt x="3087039" y="3741112"/>
                </a:cubicBezTo>
                <a:cubicBezTo>
                  <a:pt x="3087039" y="3580393"/>
                  <a:pt x="3217327" y="3450106"/>
                  <a:pt x="3378045" y="3450104"/>
                </a:cubicBezTo>
                <a:cubicBezTo>
                  <a:pt x="3378045" y="3450106"/>
                  <a:pt x="3378043" y="3450106"/>
                  <a:pt x="3378043" y="3450108"/>
                </a:cubicBezTo>
                <a:cubicBezTo>
                  <a:pt x="3538761" y="3450108"/>
                  <a:pt x="3669051" y="3580396"/>
                  <a:pt x="3669049" y="3741114"/>
                </a:cubicBezTo>
                <a:cubicBezTo>
                  <a:pt x="3669049" y="4139829"/>
                  <a:pt x="3669051" y="4538546"/>
                  <a:pt x="3669051" y="4937261"/>
                </a:cubicBezTo>
                <a:close/>
                <a:moveTo>
                  <a:pt x="1342726" y="5124927"/>
                </a:moveTo>
                <a:lnTo>
                  <a:pt x="707169" y="5064813"/>
                </a:lnTo>
                <a:cubicBezTo>
                  <a:pt x="547166" y="5049680"/>
                  <a:pt x="429726" y="4907702"/>
                  <a:pt x="444860" y="4747698"/>
                </a:cubicBezTo>
                <a:cubicBezTo>
                  <a:pt x="459994" y="4587693"/>
                  <a:pt x="601972" y="4470253"/>
                  <a:pt x="761974" y="4485386"/>
                </a:cubicBezTo>
                <a:lnTo>
                  <a:pt x="1338334" y="4539903"/>
                </a:lnTo>
                <a:close/>
                <a:moveTo>
                  <a:pt x="2481818" y="6067117"/>
                </a:moveTo>
                <a:cubicBezTo>
                  <a:pt x="2354636" y="6059694"/>
                  <a:pt x="1936574" y="5983490"/>
                  <a:pt x="1819099" y="5965334"/>
                </a:cubicBezTo>
                <a:lnTo>
                  <a:pt x="1776969" y="5958180"/>
                </a:lnTo>
                <a:lnTo>
                  <a:pt x="1766444" y="5954129"/>
                </a:lnTo>
                <a:lnTo>
                  <a:pt x="1764895" y="5953533"/>
                </a:lnTo>
                <a:lnTo>
                  <a:pt x="1669123" y="5916672"/>
                </a:lnTo>
                <a:cubicBezTo>
                  <a:pt x="1589476" y="5865807"/>
                  <a:pt x="1538048" y="5778001"/>
                  <a:pt x="1534796" y="5681375"/>
                </a:cubicBezTo>
                <a:lnTo>
                  <a:pt x="1535024" y="5677992"/>
                </a:lnTo>
                <a:lnTo>
                  <a:pt x="1529638" y="5659973"/>
                </a:lnTo>
                <a:cubicBezTo>
                  <a:pt x="1524519" y="5633558"/>
                  <a:pt x="1521972" y="5606237"/>
                  <a:pt x="1522264" y="5578283"/>
                </a:cubicBezTo>
                <a:lnTo>
                  <a:pt x="1539496" y="3929119"/>
                </a:lnTo>
                <a:lnTo>
                  <a:pt x="468177" y="3851970"/>
                </a:lnTo>
                <a:cubicBezTo>
                  <a:pt x="428100" y="3849085"/>
                  <a:pt x="390506" y="3838212"/>
                  <a:pt x="356839" y="3821025"/>
                </a:cubicBezTo>
                <a:lnTo>
                  <a:pt x="347240" y="3813496"/>
                </a:lnTo>
                <a:lnTo>
                  <a:pt x="340338" y="3812854"/>
                </a:lnTo>
                <a:cubicBezTo>
                  <a:pt x="231784" y="3780038"/>
                  <a:pt x="147910" y="3685001"/>
                  <a:pt x="135089" y="3565146"/>
                </a:cubicBezTo>
                <a:lnTo>
                  <a:pt x="0" y="1998454"/>
                </a:lnTo>
                <a:cubicBezTo>
                  <a:pt x="32885" y="1892050"/>
                  <a:pt x="126726" y="1810262"/>
                  <a:pt x="244505" y="1798397"/>
                </a:cubicBezTo>
                <a:cubicBezTo>
                  <a:pt x="381914" y="1784555"/>
                  <a:pt x="506377" y="1870474"/>
                  <a:pt x="545943" y="1997374"/>
                </a:cubicBezTo>
                <a:lnTo>
                  <a:pt x="556336" y="2048419"/>
                </a:lnTo>
                <a:lnTo>
                  <a:pt x="558157" y="2048419"/>
                </a:lnTo>
                <a:lnTo>
                  <a:pt x="690393" y="3284455"/>
                </a:lnTo>
                <a:lnTo>
                  <a:pt x="1939025" y="3374370"/>
                </a:lnTo>
                <a:lnTo>
                  <a:pt x="1950279" y="3372220"/>
                </a:lnTo>
                <a:lnTo>
                  <a:pt x="2125166" y="3374048"/>
                </a:lnTo>
                <a:cubicBezTo>
                  <a:pt x="2348796" y="3376384"/>
                  <a:pt x="2528190" y="3559567"/>
                  <a:pt x="2525854" y="3783197"/>
                </a:cubicBezTo>
                <a:lnTo>
                  <a:pt x="2510000" y="5300375"/>
                </a:lnTo>
                <a:lnTo>
                  <a:pt x="2983291" y="4887309"/>
                </a:lnTo>
                <a:lnTo>
                  <a:pt x="3518010" y="5189204"/>
                </a:lnTo>
                <a:lnTo>
                  <a:pt x="3491316" y="5205399"/>
                </a:lnTo>
                <a:lnTo>
                  <a:pt x="3473613" y="5208974"/>
                </a:lnTo>
                <a:lnTo>
                  <a:pt x="3420565" y="5278174"/>
                </a:lnTo>
                <a:lnTo>
                  <a:pt x="2582196" y="6009864"/>
                </a:lnTo>
                <a:cubicBezTo>
                  <a:pt x="2551925" y="6036284"/>
                  <a:pt x="2517730" y="6055319"/>
                  <a:pt x="2481818" y="6067117"/>
                </a:cubicBezTo>
                <a:close/>
                <a:moveTo>
                  <a:pt x="1851416" y="7491253"/>
                </a:moveTo>
                <a:cubicBezTo>
                  <a:pt x="1532311" y="7487445"/>
                  <a:pt x="1249131" y="7260182"/>
                  <a:pt x="1186542" y="6934581"/>
                </a:cubicBezTo>
                <a:cubicBezTo>
                  <a:pt x="1115011" y="6562464"/>
                  <a:pt x="1358683" y="6202816"/>
                  <a:pt x="1730800" y="6131285"/>
                </a:cubicBezTo>
                <a:cubicBezTo>
                  <a:pt x="2102915" y="6059754"/>
                  <a:pt x="2462562" y="6303426"/>
                  <a:pt x="2534095" y="6675543"/>
                </a:cubicBezTo>
                <a:cubicBezTo>
                  <a:pt x="2605626" y="7047659"/>
                  <a:pt x="2361954" y="7407307"/>
                  <a:pt x="1989837" y="7478839"/>
                </a:cubicBezTo>
                <a:cubicBezTo>
                  <a:pt x="1943323" y="7487781"/>
                  <a:pt x="1897003" y="7491797"/>
                  <a:pt x="1851416" y="7491253"/>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72" name="Google Shape;572;p28"/>
          <p:cNvSpPr/>
          <p:nvPr/>
        </p:nvSpPr>
        <p:spPr>
          <a:xfrm>
            <a:off x="7166874" y="2476087"/>
            <a:ext cx="369236" cy="0"/>
          </a:xfrm>
          <a:custGeom>
            <a:avLst/>
            <a:gdLst/>
            <a:ahLst/>
            <a:cxnLst/>
            <a:rect l="l" t="t" r="r" b="b"/>
            <a:pathLst>
              <a:path w="3210745" h="2940925" extrusionOk="0">
                <a:moveTo>
                  <a:pt x="340528" y="0"/>
                </a:moveTo>
                <a:cubicBezTo>
                  <a:pt x="280875" y="0"/>
                  <a:pt x="232516" y="0"/>
                  <a:pt x="232516" y="0"/>
                </a:cubicBezTo>
                <a:cubicBezTo>
                  <a:pt x="232516" y="0"/>
                  <a:pt x="280875" y="0"/>
                  <a:pt x="340528" y="0"/>
                </a:cubicBezTo>
                <a:cubicBezTo>
                  <a:pt x="400181" y="0"/>
                  <a:pt x="448540" y="0"/>
                  <a:pt x="448540" y="0"/>
                </a:cubicBezTo>
                <a:cubicBezTo>
                  <a:pt x="448540" y="0"/>
                  <a:pt x="400181" y="0"/>
                  <a:pt x="340528" y="0"/>
                </a:cubicBezTo>
                <a:close/>
                <a:moveTo>
                  <a:pt x="1821636" y="0"/>
                </a:moveTo>
                <a:cubicBezTo>
                  <a:pt x="1920275" y="0"/>
                  <a:pt x="2051571" y="0"/>
                  <a:pt x="2102482" y="0"/>
                </a:cubicBezTo>
                <a:cubicBezTo>
                  <a:pt x="2192513" y="0"/>
                  <a:pt x="1575154" y="0"/>
                  <a:pt x="2006019" y="0"/>
                </a:cubicBezTo>
                <a:cubicBezTo>
                  <a:pt x="2310412" y="0"/>
                  <a:pt x="2473326" y="0"/>
                  <a:pt x="2803442" y="0"/>
                </a:cubicBezTo>
                <a:cubicBezTo>
                  <a:pt x="3103547" y="0"/>
                  <a:pt x="3152850" y="0"/>
                  <a:pt x="3002798" y="0"/>
                </a:cubicBezTo>
                <a:cubicBezTo>
                  <a:pt x="3191435" y="0"/>
                  <a:pt x="3347919" y="0"/>
                  <a:pt x="3022090" y="0"/>
                </a:cubicBezTo>
                <a:cubicBezTo>
                  <a:pt x="3332913" y="0"/>
                  <a:pt x="3154994" y="0"/>
                  <a:pt x="2977074" y="0"/>
                </a:cubicBezTo>
                <a:cubicBezTo>
                  <a:pt x="3127127" y="0"/>
                  <a:pt x="3109978" y="0"/>
                  <a:pt x="2957782" y="0"/>
                </a:cubicBezTo>
                <a:cubicBezTo>
                  <a:pt x="2620164" y="0"/>
                  <a:pt x="1747715" y="0"/>
                  <a:pt x="1253613" y="0"/>
                </a:cubicBezTo>
                <a:cubicBezTo>
                  <a:pt x="1018944" y="0"/>
                  <a:pt x="869067" y="0"/>
                  <a:pt x="700568" y="0"/>
                </a:cubicBezTo>
                <a:lnTo>
                  <a:pt x="700568" y="0"/>
                </a:lnTo>
                <a:cubicBezTo>
                  <a:pt x="700568" y="0"/>
                  <a:pt x="648291" y="0"/>
                  <a:pt x="583804" y="0"/>
                </a:cubicBezTo>
                <a:lnTo>
                  <a:pt x="0" y="0"/>
                </a:lnTo>
                <a:lnTo>
                  <a:pt x="0" y="0"/>
                </a:lnTo>
                <a:lnTo>
                  <a:pt x="583804" y="0"/>
                </a:lnTo>
                <a:cubicBezTo>
                  <a:pt x="648291" y="0"/>
                  <a:pt x="700568" y="0"/>
                  <a:pt x="700568" y="0"/>
                </a:cubicBezTo>
                <a:lnTo>
                  <a:pt x="700568" y="0"/>
                </a:lnTo>
                <a:cubicBezTo>
                  <a:pt x="721537" y="0"/>
                  <a:pt x="746526" y="0"/>
                  <a:pt x="784162" y="0"/>
                </a:cubicBezTo>
                <a:cubicBezTo>
                  <a:pt x="831321" y="0"/>
                  <a:pt x="890271" y="0"/>
                  <a:pt x="1034964" y="0"/>
                </a:cubicBezTo>
                <a:cubicBezTo>
                  <a:pt x="1257900" y="0"/>
                  <a:pt x="1628744" y="0"/>
                  <a:pt x="1703770" y="0"/>
                </a:cubicBezTo>
                <a:cubicBezTo>
                  <a:pt x="1715024" y="0"/>
                  <a:pt x="1762452" y="0"/>
                  <a:pt x="1821636" y="0"/>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73" name="Google Shape;573;p28"/>
          <p:cNvSpPr txBox="1"/>
          <p:nvPr/>
        </p:nvSpPr>
        <p:spPr>
          <a:xfrm>
            <a:off x="1113922" y="300353"/>
            <a:ext cx="7156800" cy="554100"/>
          </a:xfrm>
          <a:prstGeom prst="rect">
            <a:avLst/>
          </a:prstGeom>
          <a:noFill/>
          <a:ln>
            <a:noFill/>
          </a:ln>
        </p:spPr>
        <p:txBody>
          <a:bodyPr spcFirstLastPara="1" wrap="square" lIns="27000" tIns="0" rIns="2700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zh-CN" altLang="en-US" sz="3600" b="1" i="0" u="none" strike="noStrike" cap="none" dirty="0">
                <a:solidFill>
                  <a:srgbClr val="836B22"/>
                </a:solidFill>
                <a:latin typeface="Arial Black"/>
                <a:ea typeface="Arial Black"/>
                <a:cs typeface="Arial Black"/>
                <a:sym typeface="Arial Black"/>
              </a:rPr>
              <a:t>如何申請 以及被 </a:t>
            </a:r>
            <a:r>
              <a:rPr lang="zh-CN" altLang="en-US" sz="3600" b="1" i="0" u="none" strike="noStrike" cap="none" dirty="0">
                <a:solidFill>
                  <a:srgbClr val="FF0000"/>
                </a:solidFill>
                <a:latin typeface="Arial Black"/>
                <a:ea typeface="Arial Black"/>
                <a:cs typeface="Arial Black"/>
                <a:sym typeface="Arial Black"/>
              </a:rPr>
              <a:t>錄取</a:t>
            </a:r>
            <a:r>
              <a:rPr lang="en-US" sz="3600" b="1" i="0" u="none" strike="noStrike" cap="none" dirty="0">
                <a:solidFill>
                  <a:srgbClr val="836B22"/>
                </a:solidFill>
                <a:latin typeface="Arial Black"/>
                <a:ea typeface="Arial Black"/>
                <a:cs typeface="Arial Black"/>
                <a:sym typeface="Arial Black"/>
              </a:rPr>
              <a:t> </a:t>
            </a:r>
            <a:endParaRPr sz="3600" b="1" i="0" u="none" strike="noStrike" cap="none" dirty="0">
              <a:solidFill>
                <a:srgbClr val="FF0000"/>
              </a:solidFill>
              <a:latin typeface="Arial"/>
              <a:ea typeface="Arial"/>
              <a:cs typeface="Arial"/>
              <a:sym typeface="Arial"/>
            </a:endParaRPr>
          </a:p>
        </p:txBody>
      </p:sp>
      <p:sp>
        <p:nvSpPr>
          <p:cNvPr id="574" name="Google Shape;574;p28"/>
          <p:cNvSpPr txBox="1"/>
          <p:nvPr/>
        </p:nvSpPr>
        <p:spPr>
          <a:xfrm>
            <a:off x="6948264" y="48475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16</a:t>
            </a:fld>
            <a:endParaRPr sz="1200" b="0" i="0" u="none" strike="noStrike" cap="none" dirty="0">
              <a:solidFill>
                <a:srgbClr val="7F7F7F"/>
              </a:solidFill>
              <a:latin typeface="Arial"/>
              <a:ea typeface="Arial"/>
              <a:cs typeface="Arial"/>
              <a:sym typeface="Arial"/>
            </a:endParaRPr>
          </a:p>
        </p:txBody>
      </p:sp>
      <p:sp>
        <p:nvSpPr>
          <p:cNvPr id="575" name="Google Shape;575;p28"/>
          <p:cNvSpPr/>
          <p:nvPr/>
        </p:nvSpPr>
        <p:spPr>
          <a:xfrm>
            <a:off x="5018285" y="2734671"/>
            <a:ext cx="366485" cy="367310"/>
          </a:xfrm>
          <a:custGeom>
            <a:avLst/>
            <a:gdLst/>
            <a:ahLst/>
            <a:cxnLst/>
            <a:rect l="l" t="t" r="r" b="b"/>
            <a:pathLst>
              <a:path w="3186824" h="3060919" extrusionOk="0">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76" name="Google Shape;576;p28"/>
          <p:cNvSpPr/>
          <p:nvPr/>
        </p:nvSpPr>
        <p:spPr>
          <a:xfrm>
            <a:off x="6910807" y="2399463"/>
            <a:ext cx="457531" cy="367616"/>
          </a:xfrm>
          <a:custGeom>
            <a:avLst/>
            <a:gdLst/>
            <a:ahLst/>
            <a:cxnLst/>
            <a:rect l="l" t="t" r="r" b="b"/>
            <a:pathLst>
              <a:path w="3210745" h="2940925" extrusionOk="0">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77" name="Google Shape;577;p28"/>
          <p:cNvSpPr/>
          <p:nvPr/>
        </p:nvSpPr>
        <p:spPr>
          <a:xfrm>
            <a:off x="3099907" y="3086970"/>
            <a:ext cx="363471" cy="36650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78" name="Google Shape;578;p28"/>
          <p:cNvSpPr/>
          <p:nvPr/>
        </p:nvSpPr>
        <p:spPr>
          <a:xfrm>
            <a:off x="1038659" y="3401131"/>
            <a:ext cx="458331" cy="364409"/>
          </a:xfrm>
          <a:custGeom>
            <a:avLst/>
            <a:gdLst/>
            <a:ahLst/>
            <a:cxnLst/>
            <a:rect l="l" t="t" r="r" b="b"/>
            <a:pathLst>
              <a:path w="2736304" h="2313707" extrusionOk="0">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79" name="Google Shape;579;p28"/>
          <p:cNvSpPr txBox="1"/>
          <p:nvPr/>
        </p:nvSpPr>
        <p:spPr>
          <a:xfrm>
            <a:off x="971030" y="1191968"/>
            <a:ext cx="4047255" cy="1138733"/>
          </a:xfrm>
          <a:prstGeom prst="rect">
            <a:avLst/>
          </a:prstGeom>
          <a:noFill/>
          <a:ln>
            <a:noFill/>
          </a:ln>
        </p:spPr>
        <p:txBody>
          <a:bodyPr spcFirstLastPara="1" wrap="square" lIns="108000"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zh-CN" altLang="en-US" sz="1700" dirty="0">
                <a:solidFill>
                  <a:srgbClr val="262626"/>
                </a:solidFill>
              </a:rPr>
              <a:t>請致電</a:t>
            </a:r>
            <a:r>
              <a:rPr lang="en-US" altLang="zh-CN" sz="1700" dirty="0">
                <a:solidFill>
                  <a:srgbClr val="262626"/>
                </a:solidFill>
              </a:rPr>
              <a:t>+1(949) 502-6252</a:t>
            </a:r>
            <a:r>
              <a:rPr lang="zh-CN" altLang="en-US" sz="1700" dirty="0">
                <a:solidFill>
                  <a:srgbClr val="262626"/>
                </a:solidFill>
              </a:rPr>
              <a:t>或發送郵件至</a:t>
            </a:r>
            <a:r>
              <a:rPr lang="en-US" altLang="zh-CN" sz="1700" u="sng" dirty="0">
                <a:solidFill>
                  <a:srgbClr val="262626"/>
                </a:solidFill>
              </a:rPr>
              <a:t>admission@virscend.edu</a:t>
            </a:r>
            <a:r>
              <a:rPr lang="zh-CN" altLang="en-US" sz="1700" dirty="0">
                <a:solidFill>
                  <a:srgbClr val="262626"/>
                </a:solidFill>
              </a:rPr>
              <a:t>，與招生官交流，並瞭解您如何從我們的</a:t>
            </a:r>
            <a:r>
              <a:rPr lang="en-US" altLang="zh-CN" sz="1700" dirty="0">
                <a:solidFill>
                  <a:srgbClr val="262626"/>
                </a:solidFill>
              </a:rPr>
              <a:t>MBA</a:t>
            </a:r>
            <a:r>
              <a:rPr lang="zh-CN" altLang="en-US" sz="1700" dirty="0">
                <a:solidFill>
                  <a:srgbClr val="262626"/>
                </a:solidFill>
              </a:rPr>
              <a:t>項目中受益！</a:t>
            </a:r>
            <a:endParaRPr sz="1700" b="0" i="0" u="none" strike="noStrike" cap="none" dirty="0">
              <a:solidFill>
                <a:srgbClr val="262626"/>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0"/>
          <p:cNvSpPr/>
          <p:nvPr/>
        </p:nvSpPr>
        <p:spPr>
          <a:xfrm>
            <a:off x="7308304" y="1923678"/>
            <a:ext cx="365760" cy="457200"/>
          </a:xfrm>
          <a:custGeom>
            <a:avLst/>
            <a:gdLst/>
            <a:ahLst/>
            <a:cxnLst/>
            <a:rect l="l" t="t" r="r" b="b"/>
            <a:pathLst>
              <a:path w="2512265" h="3505352" extrusionOk="0">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p:txBody>
      </p:sp>
      <p:sp>
        <p:nvSpPr>
          <p:cNvPr id="585" name="Google Shape;585;p30"/>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17</a:t>
            </a:fld>
            <a:endParaRPr sz="1200" b="0" i="0" u="none" strike="noStrike" cap="none" dirty="0">
              <a:solidFill>
                <a:srgbClr val="7F7F7F"/>
              </a:solidFill>
              <a:latin typeface="Arial"/>
              <a:ea typeface="Arial"/>
              <a:cs typeface="Arial"/>
              <a:sym typeface="Arial"/>
            </a:endParaRPr>
          </a:p>
        </p:txBody>
      </p:sp>
      <p:pic>
        <p:nvPicPr>
          <p:cNvPr id="586" name="Google Shape;586;p30"/>
          <p:cNvPicPr preferRelativeResize="0"/>
          <p:nvPr/>
        </p:nvPicPr>
        <p:blipFill rotWithShape="1">
          <a:blip r:embed="rId3">
            <a:alphaModFix/>
          </a:blip>
          <a:srcRect/>
          <a:stretch/>
        </p:blipFill>
        <p:spPr>
          <a:xfrm>
            <a:off x="644925" y="587623"/>
            <a:ext cx="7429445" cy="4282857"/>
          </a:xfrm>
          <a:prstGeom prst="rect">
            <a:avLst/>
          </a:prstGeom>
          <a:noFill/>
          <a:ln>
            <a:noFill/>
          </a:ln>
        </p:spPr>
      </p:pic>
      <p:sp>
        <p:nvSpPr>
          <p:cNvPr id="587" name="Google Shape;587;p30"/>
          <p:cNvSpPr/>
          <p:nvPr/>
        </p:nvSpPr>
        <p:spPr>
          <a:xfrm>
            <a:off x="3809300" y="1211575"/>
            <a:ext cx="1752300" cy="3324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7F7F7F"/>
              </a:buClr>
              <a:buSzPts val="9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dirty="0">
                <a:solidFill>
                  <a:schemeClr val="dk1"/>
                </a:solidFill>
                <a:latin typeface="Arial"/>
                <a:ea typeface="Arial"/>
                <a:cs typeface="Arial"/>
                <a:sym typeface="Arial"/>
              </a:rPr>
            </a:br>
            <a:endParaRPr sz="1800" b="0" i="0" u="none" strike="noStrike" cap="none" dirty="0">
              <a:solidFill>
                <a:schemeClr val="dk1"/>
              </a:solidFill>
              <a:latin typeface="Arial"/>
              <a:ea typeface="Arial"/>
              <a:cs typeface="Arial"/>
              <a:sym typeface="Arial"/>
            </a:endParaRPr>
          </a:p>
        </p:txBody>
      </p:sp>
      <p:sp>
        <p:nvSpPr>
          <p:cNvPr id="588" name="Google Shape;588;p30"/>
          <p:cNvSpPr/>
          <p:nvPr/>
        </p:nvSpPr>
        <p:spPr>
          <a:xfrm>
            <a:off x="5102621" y="757075"/>
            <a:ext cx="10053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F7F7F"/>
              </a:solidFill>
              <a:latin typeface="Arial"/>
              <a:ea typeface="Arial"/>
              <a:cs typeface="Arial"/>
              <a:sym typeface="Arial"/>
            </a:endParaRPr>
          </a:p>
        </p:txBody>
      </p:sp>
      <p:sp>
        <p:nvSpPr>
          <p:cNvPr id="589" name="Google Shape;589;p30"/>
          <p:cNvSpPr/>
          <p:nvPr/>
        </p:nvSpPr>
        <p:spPr>
          <a:xfrm>
            <a:off x="6110733" y="878624"/>
            <a:ext cx="1857300" cy="6132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7F7F7F"/>
              </a:buClr>
              <a:buSzPts val="9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dirty="0">
                <a:solidFill>
                  <a:schemeClr val="dk1"/>
                </a:solidFill>
                <a:latin typeface="Arial"/>
                <a:ea typeface="Arial"/>
                <a:cs typeface="Arial"/>
                <a:sym typeface="Arial"/>
              </a:rPr>
            </a:b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
          <p:cNvSpPr txBox="1"/>
          <p:nvPr/>
        </p:nvSpPr>
        <p:spPr>
          <a:xfrm>
            <a:off x="1014502" y="771764"/>
            <a:ext cx="40324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zh-CN" altLang="en-US" sz="2800" b="1" i="0" u="sng" strike="noStrike" cap="none" dirty="0">
                <a:solidFill>
                  <a:srgbClr val="003760"/>
                </a:solidFill>
                <a:latin typeface="Arial"/>
                <a:ea typeface="Arial"/>
                <a:cs typeface="Arial"/>
                <a:sym typeface="Arial"/>
              </a:rPr>
              <a:t>目錄</a:t>
            </a:r>
            <a:endParaRPr sz="1400" b="0" i="0" u="none" strike="noStrike" cap="none" dirty="0">
              <a:solidFill>
                <a:srgbClr val="000000"/>
              </a:solidFill>
              <a:latin typeface="Arial"/>
              <a:ea typeface="Arial"/>
              <a:cs typeface="Arial"/>
              <a:sym typeface="Arial"/>
            </a:endParaRPr>
          </a:p>
        </p:txBody>
      </p:sp>
      <p:pic>
        <p:nvPicPr>
          <p:cNvPr id="231" name="Google Shape;231;p2"/>
          <p:cNvPicPr preferRelativeResize="0"/>
          <p:nvPr/>
        </p:nvPicPr>
        <p:blipFill rotWithShape="1">
          <a:blip r:embed="rId3">
            <a:alphaModFix/>
          </a:blip>
          <a:srcRect b="11057"/>
          <a:stretch/>
        </p:blipFill>
        <p:spPr>
          <a:xfrm>
            <a:off x="641233" y="1620725"/>
            <a:ext cx="3277344" cy="2616101"/>
          </a:xfrm>
          <a:prstGeom prst="rect">
            <a:avLst/>
          </a:prstGeom>
          <a:noFill/>
          <a:ln>
            <a:noFill/>
          </a:ln>
        </p:spPr>
      </p:pic>
      <p:grpSp>
        <p:nvGrpSpPr>
          <p:cNvPr id="232" name="Google Shape;232;p2"/>
          <p:cNvGrpSpPr/>
          <p:nvPr/>
        </p:nvGrpSpPr>
        <p:grpSpPr>
          <a:xfrm>
            <a:off x="-1553658" y="-289775"/>
            <a:ext cx="10530552" cy="6011082"/>
            <a:chOff x="-1625666" y="-289775"/>
            <a:chExt cx="10530552" cy="6011082"/>
          </a:xfrm>
        </p:grpSpPr>
        <p:grpSp>
          <p:nvGrpSpPr>
            <p:cNvPr id="233" name="Google Shape;233;p2"/>
            <p:cNvGrpSpPr/>
            <p:nvPr/>
          </p:nvGrpSpPr>
          <p:grpSpPr>
            <a:xfrm>
              <a:off x="-1625666" y="-289775"/>
              <a:ext cx="10530552" cy="6011082"/>
              <a:chOff x="-5045538" y="-773293"/>
              <a:chExt cx="10530552" cy="6011082"/>
            </a:xfrm>
          </p:grpSpPr>
          <p:sp>
            <p:nvSpPr>
              <p:cNvPr id="234" name="Google Shape;234;p2"/>
              <p:cNvSpPr/>
              <p:nvPr/>
            </p:nvSpPr>
            <p:spPr>
              <a:xfrm>
                <a:off x="-5045538" y="-773293"/>
                <a:ext cx="6011082" cy="6011082"/>
              </a:xfrm>
              <a:prstGeom prst="blockArc">
                <a:avLst>
                  <a:gd name="adj1" fmla="val 18900000"/>
                  <a:gd name="adj2" fmla="val 2700000"/>
                  <a:gd name="adj3" fmla="val 359"/>
                </a:avLst>
              </a:prstGeom>
              <a:noFill/>
              <a:ln w="25400" cap="flat" cmpd="sng">
                <a:solidFill>
                  <a:srgbClr val="5A8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313184" y="202955"/>
                <a:ext cx="5171830" cy="405733"/>
              </a:xfrm>
              <a:prstGeom prst="rect">
                <a:avLst/>
              </a:prstGeom>
              <a:solidFill>
                <a:srgbClr val="006FC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
              <p:cNvSpPr txBox="1"/>
              <p:nvPr/>
            </p:nvSpPr>
            <p:spPr>
              <a:xfrm>
                <a:off x="313184" y="202955"/>
                <a:ext cx="5171830"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dirty="0">
                    <a:solidFill>
                      <a:schemeClr val="lt1"/>
                    </a:solidFill>
                  </a:rPr>
                  <a:t>介紹</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Virscend</a:t>
                </a:r>
                <a:r>
                  <a:rPr lang="en-US" sz="1800" b="1" i="0" u="none" strike="noStrike" cap="none" dirty="0">
                    <a:solidFill>
                      <a:schemeClr val="lt1"/>
                    </a:solidFill>
                    <a:latin typeface="Arial"/>
                    <a:ea typeface="Arial"/>
                    <a:cs typeface="Arial"/>
                    <a:sym typeface="Arial"/>
                  </a:rPr>
                  <a:t> </a:t>
                </a:r>
                <a:r>
                  <a:rPr lang="zh-CN" altLang="en-US" sz="1800" b="1" dirty="0">
                    <a:solidFill>
                      <a:schemeClr val="lt1"/>
                    </a:solidFill>
                  </a:rPr>
                  <a:t>大學</a:t>
                </a:r>
                <a:endParaRPr sz="1800" b="0" i="0" u="none" strike="noStrike" cap="none" dirty="0">
                  <a:solidFill>
                    <a:schemeClr val="lt1"/>
                  </a:solidFill>
                  <a:latin typeface="Arial"/>
                  <a:ea typeface="Arial"/>
                  <a:cs typeface="Arial"/>
                  <a:sym typeface="Arial"/>
                </a:endParaRPr>
              </a:p>
            </p:txBody>
          </p:sp>
          <p:sp>
            <p:nvSpPr>
              <p:cNvPr id="237" name="Google Shape;237;p2"/>
              <p:cNvSpPr/>
              <p:nvPr/>
            </p:nvSpPr>
            <p:spPr>
              <a:xfrm>
                <a:off x="65134" y="145377"/>
                <a:ext cx="507166" cy="507166"/>
              </a:xfrm>
              <a:prstGeom prst="ellipse">
                <a:avLst/>
              </a:prstGeom>
              <a:solidFill>
                <a:schemeClr val="lt1"/>
              </a:solidFill>
              <a:ln w="25400" cap="flat" cmpd="sng">
                <a:solidFill>
                  <a:srgbClr val="006FC0">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680612" y="811913"/>
                <a:ext cx="4804402" cy="405733"/>
              </a:xfrm>
              <a:prstGeom prst="rect">
                <a:avLst/>
              </a:prstGeom>
              <a:solidFill>
                <a:srgbClr val="006FC0">
                  <a:alpha val="82745"/>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
              <p:cNvSpPr txBox="1"/>
              <p:nvPr/>
            </p:nvSpPr>
            <p:spPr>
              <a:xfrm>
                <a:off x="680612" y="811913"/>
                <a:ext cx="4804402"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為什麼需要 </a:t>
                </a:r>
                <a:r>
                  <a:rPr lang="en-US" altLang="zh-CN" sz="1800" b="1" i="0" u="none" strike="noStrike" cap="none" dirty="0">
                    <a:solidFill>
                      <a:schemeClr val="lt1"/>
                    </a:solidFill>
                    <a:latin typeface="Arial"/>
                    <a:ea typeface="Arial"/>
                    <a:cs typeface="Arial"/>
                    <a:sym typeface="Arial"/>
                  </a:rPr>
                  <a:t>MBA </a:t>
                </a:r>
                <a:r>
                  <a:rPr lang="zh-CN" altLang="en-US" sz="1800" b="1" i="0" u="none" strike="noStrike" cap="none" dirty="0">
                    <a:solidFill>
                      <a:schemeClr val="lt1"/>
                    </a:solidFill>
                    <a:latin typeface="Arial"/>
                    <a:ea typeface="Arial"/>
                    <a:cs typeface="Arial"/>
                    <a:sym typeface="Arial"/>
                  </a:rPr>
                  <a:t>學位</a:t>
                </a:r>
              </a:p>
            </p:txBody>
          </p:sp>
          <p:sp>
            <p:nvSpPr>
              <p:cNvPr id="240" name="Google Shape;240;p2"/>
              <p:cNvSpPr/>
              <p:nvPr/>
            </p:nvSpPr>
            <p:spPr>
              <a:xfrm>
                <a:off x="427029" y="761196"/>
                <a:ext cx="507166" cy="507166"/>
              </a:xfrm>
              <a:prstGeom prst="ellipse">
                <a:avLst/>
              </a:prstGeom>
              <a:solidFill>
                <a:schemeClr val="lt1"/>
              </a:solidFill>
              <a:ln w="25400" cap="flat" cmpd="sng">
                <a:solidFill>
                  <a:srgbClr val="006FC0">
                    <a:alpha val="8274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881961" y="1420424"/>
                <a:ext cx="4603053" cy="405733"/>
              </a:xfrm>
              <a:prstGeom prst="rect">
                <a:avLst/>
              </a:prstGeom>
              <a:solidFill>
                <a:srgbClr val="006FC0">
                  <a:alpha val="7647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
              <p:cNvSpPr txBox="1"/>
              <p:nvPr/>
            </p:nvSpPr>
            <p:spPr>
              <a:xfrm>
                <a:off x="881961" y="1420424"/>
                <a:ext cx="4603053"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在校學生簡介</a:t>
                </a:r>
              </a:p>
            </p:txBody>
          </p:sp>
          <p:sp>
            <p:nvSpPr>
              <p:cNvPr id="243" name="Google Shape;243;p2"/>
              <p:cNvSpPr/>
              <p:nvPr/>
            </p:nvSpPr>
            <p:spPr>
              <a:xfrm>
                <a:off x="628377" y="1369707"/>
                <a:ext cx="507166" cy="507166"/>
              </a:xfrm>
              <a:prstGeom prst="ellipse">
                <a:avLst/>
              </a:prstGeom>
              <a:solidFill>
                <a:schemeClr val="lt1"/>
              </a:solidFill>
              <a:ln w="25400" cap="flat" cmpd="sng">
                <a:solidFill>
                  <a:srgbClr val="006FC0">
                    <a:alpha val="7647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946249" y="2029381"/>
                <a:ext cx="4538765" cy="405733"/>
              </a:xfrm>
              <a:prstGeom prst="rect">
                <a:avLst/>
              </a:prstGeom>
              <a:solidFill>
                <a:srgbClr val="006FC0">
                  <a:alpha val="6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
              <p:cNvSpPr txBox="1"/>
              <p:nvPr/>
            </p:nvSpPr>
            <p:spPr>
              <a:xfrm>
                <a:off x="946249" y="2029381"/>
                <a:ext cx="4538765"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歷屆校友簡介</a:t>
                </a:r>
              </a:p>
            </p:txBody>
          </p:sp>
          <p:sp>
            <p:nvSpPr>
              <p:cNvPr id="246" name="Google Shape;246;p2"/>
              <p:cNvSpPr/>
              <p:nvPr/>
            </p:nvSpPr>
            <p:spPr>
              <a:xfrm>
                <a:off x="692666" y="1978664"/>
                <a:ext cx="507166" cy="507166"/>
              </a:xfrm>
              <a:prstGeom prst="ellipse">
                <a:avLst/>
              </a:prstGeom>
              <a:solidFill>
                <a:schemeClr val="lt1"/>
              </a:solidFill>
              <a:ln w="25400" cap="flat" cmpd="sng">
                <a:solidFill>
                  <a:srgbClr val="006FC0">
                    <a:alpha val="6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881961" y="2638338"/>
                <a:ext cx="4603053" cy="405733"/>
              </a:xfrm>
              <a:prstGeom prst="rect">
                <a:avLst/>
              </a:prstGeom>
              <a:solidFill>
                <a:srgbClr val="006FC0">
                  <a:alpha val="62745"/>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
              <p:cNvSpPr txBox="1"/>
              <p:nvPr/>
            </p:nvSpPr>
            <p:spPr>
              <a:xfrm>
                <a:off x="881961" y="2638338"/>
                <a:ext cx="4603053"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我們的 </a:t>
                </a:r>
                <a:r>
                  <a:rPr lang="en-US" sz="1800" b="1" i="0" u="none" strike="noStrike" cap="none" dirty="0">
                    <a:solidFill>
                      <a:schemeClr val="lt1"/>
                    </a:solidFill>
                    <a:latin typeface="Arial"/>
                    <a:ea typeface="Arial"/>
                    <a:cs typeface="Arial"/>
                    <a:sym typeface="Arial"/>
                  </a:rPr>
                  <a:t>MBA </a:t>
                </a:r>
                <a:r>
                  <a:rPr lang="zh-CN" altLang="en-US" sz="1800" b="1" i="0" u="none" strike="noStrike" cap="none" dirty="0">
                    <a:solidFill>
                      <a:schemeClr val="lt1"/>
                    </a:solidFill>
                    <a:latin typeface="Arial"/>
                    <a:ea typeface="Arial"/>
                    <a:cs typeface="Arial"/>
                    <a:sym typeface="Arial"/>
                  </a:rPr>
                  <a:t>課程</a:t>
                </a:r>
              </a:p>
            </p:txBody>
          </p:sp>
          <p:sp>
            <p:nvSpPr>
              <p:cNvPr id="249" name="Google Shape;249;p2"/>
              <p:cNvSpPr/>
              <p:nvPr/>
            </p:nvSpPr>
            <p:spPr>
              <a:xfrm>
                <a:off x="628377" y="2587621"/>
                <a:ext cx="507166" cy="507166"/>
              </a:xfrm>
              <a:prstGeom prst="ellipse">
                <a:avLst/>
              </a:prstGeom>
              <a:solidFill>
                <a:schemeClr val="lt1"/>
              </a:solidFill>
              <a:ln w="25400" cap="flat" cmpd="sng">
                <a:solidFill>
                  <a:srgbClr val="006FC0">
                    <a:alpha val="6274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680612" y="3246849"/>
                <a:ext cx="4804402" cy="405733"/>
              </a:xfrm>
              <a:prstGeom prst="rect">
                <a:avLst/>
              </a:prstGeom>
              <a:solidFill>
                <a:srgbClr val="006FC0">
                  <a:alpha val="5647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
              <p:cNvSpPr txBox="1"/>
              <p:nvPr/>
            </p:nvSpPr>
            <p:spPr>
              <a:xfrm>
                <a:off x="680612" y="3246849"/>
                <a:ext cx="4804402"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我們的獎學金項目</a:t>
                </a:r>
              </a:p>
            </p:txBody>
          </p:sp>
          <p:sp>
            <p:nvSpPr>
              <p:cNvPr id="252" name="Google Shape;252;p2"/>
              <p:cNvSpPr/>
              <p:nvPr/>
            </p:nvSpPr>
            <p:spPr>
              <a:xfrm>
                <a:off x="427029" y="3196132"/>
                <a:ext cx="507166" cy="507166"/>
              </a:xfrm>
              <a:prstGeom prst="ellipse">
                <a:avLst/>
              </a:prstGeom>
              <a:solidFill>
                <a:schemeClr val="lt1"/>
              </a:solidFill>
              <a:ln w="25400" cap="flat" cmpd="sng">
                <a:solidFill>
                  <a:srgbClr val="006FC0">
                    <a:alpha val="5647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313184" y="3855806"/>
                <a:ext cx="5171830" cy="405733"/>
              </a:xfrm>
              <a:prstGeom prst="rect">
                <a:avLst/>
              </a:prstGeom>
              <a:solidFill>
                <a:srgbClr val="006FC0">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
              <p:cNvSpPr txBox="1"/>
              <p:nvPr/>
            </p:nvSpPr>
            <p:spPr>
              <a:xfrm>
                <a:off x="313184" y="3855806"/>
                <a:ext cx="5171830"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與其他 </a:t>
                </a:r>
                <a:r>
                  <a:rPr lang="en-US" altLang="zh-CN" sz="1800" b="1" i="0" u="none" strike="noStrike" cap="none" dirty="0">
                    <a:solidFill>
                      <a:schemeClr val="lt1"/>
                    </a:solidFill>
                    <a:latin typeface="Arial"/>
                    <a:ea typeface="Arial"/>
                    <a:cs typeface="Arial"/>
                    <a:sym typeface="Arial"/>
                  </a:rPr>
                  <a:t>MBA </a:t>
                </a:r>
                <a:r>
                  <a:rPr lang="zh-CN" altLang="en-US" sz="1800" b="1" i="0" u="none" strike="noStrike" cap="none" dirty="0">
                    <a:solidFill>
                      <a:schemeClr val="lt1"/>
                    </a:solidFill>
                    <a:latin typeface="Arial"/>
                    <a:ea typeface="Arial"/>
                    <a:cs typeface="Arial"/>
                    <a:sym typeface="Arial"/>
                  </a:rPr>
                  <a:t>課程的比較</a:t>
                </a:r>
              </a:p>
            </p:txBody>
          </p:sp>
          <p:sp>
            <p:nvSpPr>
              <p:cNvPr id="255" name="Google Shape;255;p2"/>
              <p:cNvSpPr/>
              <p:nvPr/>
            </p:nvSpPr>
            <p:spPr>
              <a:xfrm>
                <a:off x="59601" y="3805089"/>
                <a:ext cx="507166" cy="507166"/>
              </a:xfrm>
              <a:prstGeom prst="ellipse">
                <a:avLst/>
              </a:prstGeom>
              <a:solidFill>
                <a:schemeClr val="lt1"/>
              </a:solidFill>
              <a:ln w="25400" cap="flat" cmpd="sng">
                <a:solidFill>
                  <a:srgbClr val="006FC0">
                    <a:alpha val="4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6" name="Google Shape;256;p2"/>
            <p:cNvSpPr txBox="1"/>
            <p:nvPr/>
          </p:nvSpPr>
          <p:spPr>
            <a:xfrm>
              <a:off x="3491880" y="699542"/>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5490"/>
                  </a:solidFill>
                  <a:latin typeface="Arial"/>
                  <a:ea typeface="Arial"/>
                  <a:cs typeface="Arial"/>
                  <a:sym typeface="Arial"/>
                </a:rPr>
                <a:t>01</a:t>
              </a:r>
              <a:endParaRPr sz="2000" b="1" i="0" u="none" strike="noStrike" cap="none" dirty="0">
                <a:solidFill>
                  <a:srgbClr val="005490"/>
                </a:solidFill>
                <a:latin typeface="Arial"/>
                <a:ea typeface="Arial"/>
                <a:cs typeface="Arial"/>
                <a:sym typeface="Arial"/>
              </a:endParaRPr>
            </a:p>
          </p:txBody>
        </p:sp>
        <p:sp>
          <p:nvSpPr>
            <p:cNvPr id="257" name="Google Shape;257;p2"/>
            <p:cNvSpPr txBox="1"/>
            <p:nvPr/>
          </p:nvSpPr>
          <p:spPr>
            <a:xfrm>
              <a:off x="3851920" y="1290102"/>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5490"/>
                  </a:solidFill>
                  <a:latin typeface="Arial"/>
                  <a:ea typeface="Arial"/>
                  <a:cs typeface="Arial"/>
                  <a:sym typeface="Arial"/>
                </a:rPr>
                <a:t>02</a:t>
              </a:r>
              <a:endParaRPr sz="2000" b="1" i="0" u="none" strike="noStrike" cap="none" dirty="0">
                <a:solidFill>
                  <a:srgbClr val="005490"/>
                </a:solidFill>
                <a:latin typeface="Arial"/>
                <a:ea typeface="Arial"/>
                <a:cs typeface="Arial"/>
                <a:sym typeface="Arial"/>
              </a:endParaRPr>
            </a:p>
          </p:txBody>
        </p:sp>
        <p:sp>
          <p:nvSpPr>
            <p:cNvPr id="258" name="Google Shape;258;p2"/>
            <p:cNvSpPr txBox="1"/>
            <p:nvPr/>
          </p:nvSpPr>
          <p:spPr>
            <a:xfrm>
              <a:off x="4063262" y="3119058"/>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5490"/>
                  </a:solidFill>
                  <a:latin typeface="Arial"/>
                  <a:ea typeface="Arial"/>
                  <a:cs typeface="Arial"/>
                  <a:sym typeface="Arial"/>
                </a:rPr>
                <a:t>05</a:t>
              </a:r>
              <a:endParaRPr sz="2000" b="1" i="0" u="none" strike="noStrike" cap="none" dirty="0">
                <a:solidFill>
                  <a:srgbClr val="005490"/>
                </a:solidFill>
                <a:latin typeface="Arial"/>
                <a:ea typeface="Arial"/>
                <a:cs typeface="Arial"/>
                <a:sym typeface="Arial"/>
              </a:endParaRPr>
            </a:p>
          </p:txBody>
        </p:sp>
        <p:sp>
          <p:nvSpPr>
            <p:cNvPr id="259" name="Google Shape;259;p2"/>
            <p:cNvSpPr txBox="1"/>
            <p:nvPr/>
          </p:nvSpPr>
          <p:spPr>
            <a:xfrm>
              <a:off x="4118502" y="2515711"/>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5490"/>
                  </a:solidFill>
                  <a:latin typeface="Arial"/>
                  <a:ea typeface="Arial"/>
                  <a:cs typeface="Arial"/>
                  <a:sym typeface="Arial"/>
                </a:rPr>
                <a:t>04</a:t>
              </a:r>
              <a:endParaRPr sz="2000" b="1" i="0" u="none" strike="noStrike" cap="none" dirty="0">
                <a:solidFill>
                  <a:srgbClr val="005490"/>
                </a:solidFill>
                <a:latin typeface="Arial"/>
                <a:ea typeface="Arial"/>
                <a:cs typeface="Arial"/>
                <a:sym typeface="Arial"/>
              </a:endParaRPr>
            </a:p>
          </p:txBody>
        </p:sp>
        <p:sp>
          <p:nvSpPr>
            <p:cNvPr id="260" name="Google Shape;260;p2"/>
            <p:cNvSpPr txBox="1"/>
            <p:nvPr/>
          </p:nvSpPr>
          <p:spPr>
            <a:xfrm>
              <a:off x="4063262" y="1883608"/>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5490"/>
                  </a:solidFill>
                  <a:latin typeface="Arial"/>
                  <a:ea typeface="Arial"/>
                  <a:cs typeface="Arial"/>
                  <a:sym typeface="Arial"/>
                </a:rPr>
                <a:t>03</a:t>
              </a:r>
              <a:endParaRPr sz="2000" b="1" i="0" u="none" strike="noStrike" cap="none" dirty="0">
                <a:solidFill>
                  <a:srgbClr val="005490"/>
                </a:solidFill>
                <a:latin typeface="Arial"/>
                <a:ea typeface="Arial"/>
                <a:cs typeface="Arial"/>
                <a:sym typeface="Arial"/>
              </a:endParaRPr>
            </a:p>
          </p:txBody>
        </p:sp>
        <p:sp>
          <p:nvSpPr>
            <p:cNvPr id="261" name="Google Shape;261;p2"/>
            <p:cNvSpPr txBox="1"/>
            <p:nvPr/>
          </p:nvSpPr>
          <p:spPr>
            <a:xfrm>
              <a:off x="3851920" y="3745340"/>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5490"/>
                  </a:solidFill>
                  <a:latin typeface="Arial"/>
                  <a:ea typeface="Arial"/>
                  <a:cs typeface="Arial"/>
                  <a:sym typeface="Arial"/>
                </a:rPr>
                <a:t>06</a:t>
              </a:r>
              <a:endParaRPr sz="2000" b="1" i="0" u="none" strike="noStrike" cap="none" dirty="0">
                <a:solidFill>
                  <a:srgbClr val="005490"/>
                </a:solidFill>
                <a:latin typeface="Arial"/>
                <a:ea typeface="Arial"/>
                <a:cs typeface="Arial"/>
                <a:sym typeface="Arial"/>
              </a:endParaRPr>
            </a:p>
          </p:txBody>
        </p:sp>
        <p:sp>
          <p:nvSpPr>
            <p:cNvPr id="262" name="Google Shape;262;p2"/>
            <p:cNvSpPr txBox="1"/>
            <p:nvPr/>
          </p:nvSpPr>
          <p:spPr>
            <a:xfrm>
              <a:off x="3491880" y="4346677"/>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5490"/>
                  </a:solidFill>
                  <a:latin typeface="Arial"/>
                  <a:ea typeface="Arial"/>
                  <a:cs typeface="Arial"/>
                  <a:sym typeface="Arial"/>
                </a:rPr>
                <a:t>07</a:t>
              </a:r>
              <a:endParaRPr sz="2000" b="1" i="0" u="none" strike="noStrike" cap="none" dirty="0">
                <a:solidFill>
                  <a:srgbClr val="005490"/>
                </a:solidFill>
                <a:latin typeface="Arial"/>
                <a:ea typeface="Arial"/>
                <a:cs typeface="Arial"/>
                <a:sym typeface="Arial"/>
              </a:endParaRPr>
            </a:p>
          </p:txBody>
        </p:sp>
      </p:grpSp>
      <p:sp>
        <p:nvSpPr>
          <p:cNvPr id="263" name="Google Shape;263;p2"/>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2</a:t>
            </a:fld>
            <a:endParaRPr sz="1200" b="0" i="0" u="none" strike="noStrike" cap="none" dirty="0">
              <a:solidFill>
                <a:srgbClr val="7F7F7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
          <p:cNvSpPr txBox="1">
            <a:spLocks noGrp="1"/>
          </p:cNvSpPr>
          <p:nvPr>
            <p:ph type="body" idx="1"/>
          </p:nvPr>
        </p:nvSpPr>
        <p:spPr>
          <a:xfrm>
            <a:off x="232051" y="511047"/>
            <a:ext cx="8679898" cy="54318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zh-CN" altLang="en-US" sz="3600" b="1" dirty="0">
                <a:solidFill>
                  <a:srgbClr val="836B22"/>
                </a:solidFill>
                <a:latin typeface="Arial Black"/>
                <a:ea typeface="Arial Black"/>
                <a:cs typeface="Arial Black"/>
                <a:sym typeface="Arial Black"/>
              </a:rPr>
              <a:t>我們的使命</a:t>
            </a:r>
            <a:endParaRPr sz="3600" b="1" dirty="0">
              <a:solidFill>
                <a:srgbClr val="836B22"/>
              </a:solidFill>
              <a:latin typeface="Arial Black"/>
              <a:ea typeface="Arial Black"/>
              <a:cs typeface="Arial Black"/>
              <a:sym typeface="Arial Black"/>
            </a:endParaRPr>
          </a:p>
        </p:txBody>
      </p:sp>
      <p:grpSp>
        <p:nvGrpSpPr>
          <p:cNvPr id="269" name="Google Shape;269;p3"/>
          <p:cNvGrpSpPr/>
          <p:nvPr/>
        </p:nvGrpSpPr>
        <p:grpSpPr>
          <a:xfrm>
            <a:off x="545198" y="1323698"/>
            <a:ext cx="3626837" cy="3437180"/>
            <a:chOff x="21230" y="1617134"/>
            <a:chExt cx="4021170" cy="3810893"/>
          </a:xfrm>
        </p:grpSpPr>
        <p:grpSp>
          <p:nvGrpSpPr>
            <p:cNvPr id="270" name="Google Shape;270;p3"/>
            <p:cNvGrpSpPr/>
            <p:nvPr/>
          </p:nvGrpSpPr>
          <p:grpSpPr>
            <a:xfrm>
              <a:off x="853314" y="1617134"/>
              <a:ext cx="2195070" cy="925854"/>
              <a:chOff x="853314" y="1617134"/>
              <a:chExt cx="2195070" cy="925854"/>
            </a:xfrm>
          </p:grpSpPr>
          <p:sp>
            <p:nvSpPr>
              <p:cNvPr id="271" name="Google Shape;271;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2" name="Google Shape;272;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3" name="Google Shape;273;p3"/>
              <p:cNvSpPr/>
              <p:nvPr/>
            </p:nvSpPr>
            <p:spPr>
              <a:xfrm rot="-900000">
                <a:off x="2300573" y="1797574"/>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4" name="Google Shape;274;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5" name="Google Shape;275;p3"/>
              <p:cNvSpPr/>
              <p:nvPr/>
            </p:nvSpPr>
            <p:spPr>
              <a:xfrm rot="2229245">
                <a:off x="2616513" y="2030577"/>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grpSp>
          <p:nvGrpSpPr>
            <p:cNvPr id="276" name="Google Shape;276;p3"/>
            <p:cNvGrpSpPr/>
            <p:nvPr/>
          </p:nvGrpSpPr>
          <p:grpSpPr>
            <a:xfrm rot="4990866">
              <a:off x="2354900" y="2755376"/>
              <a:ext cx="2195070" cy="925854"/>
              <a:chOff x="853314" y="1617134"/>
              <a:chExt cx="2195070" cy="925854"/>
            </a:xfrm>
          </p:grpSpPr>
          <p:sp>
            <p:nvSpPr>
              <p:cNvPr id="277" name="Google Shape;277;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8" name="Google Shape;278;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9" name="Google Shape;279;p3"/>
              <p:cNvSpPr/>
              <p:nvPr/>
            </p:nvSpPr>
            <p:spPr>
              <a:xfrm rot="-900000">
                <a:off x="2300573" y="1797574"/>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0" name="Google Shape;280;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1" name="Google Shape;281;p3"/>
              <p:cNvSpPr/>
              <p:nvPr/>
            </p:nvSpPr>
            <p:spPr>
              <a:xfrm rot="2229245">
                <a:off x="2616513" y="2030577"/>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grpSp>
          <p:nvGrpSpPr>
            <p:cNvPr id="282" name="Google Shape;282;p3"/>
            <p:cNvGrpSpPr/>
            <p:nvPr/>
          </p:nvGrpSpPr>
          <p:grpSpPr>
            <a:xfrm rot="10066674">
              <a:off x="1364630" y="4278820"/>
              <a:ext cx="2209185" cy="925854"/>
              <a:chOff x="853314" y="1617134"/>
              <a:chExt cx="2209185" cy="925854"/>
            </a:xfrm>
          </p:grpSpPr>
          <p:sp>
            <p:nvSpPr>
              <p:cNvPr id="283" name="Google Shape;283;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4" name="Google Shape;284;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5" name="Google Shape;285;p3"/>
              <p:cNvSpPr/>
              <p:nvPr/>
            </p:nvSpPr>
            <p:spPr>
              <a:xfrm rot="-900000">
                <a:off x="2307865" y="1808900"/>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6" name="Google Shape;286;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7" name="Google Shape;287;p3"/>
              <p:cNvSpPr/>
              <p:nvPr/>
            </p:nvSpPr>
            <p:spPr>
              <a:xfrm rot="2229245">
                <a:off x="2630628" y="1965414"/>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grpSp>
          <p:nvGrpSpPr>
            <p:cNvPr id="288" name="Google Shape;288;p3"/>
            <p:cNvGrpSpPr/>
            <p:nvPr/>
          </p:nvGrpSpPr>
          <p:grpSpPr>
            <a:xfrm rot="-6545926">
              <a:off x="-305449" y="3514063"/>
              <a:ext cx="2271469" cy="925853"/>
              <a:chOff x="853314" y="1617134"/>
              <a:chExt cx="2271469" cy="925854"/>
            </a:xfrm>
          </p:grpSpPr>
          <p:sp>
            <p:nvSpPr>
              <p:cNvPr id="289" name="Google Shape;289;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0" name="Google Shape;290;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1" name="Google Shape;291;p3"/>
              <p:cNvSpPr/>
              <p:nvPr/>
            </p:nvSpPr>
            <p:spPr>
              <a:xfrm rot="-900000">
                <a:off x="2307865" y="1808900"/>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2" name="Google Shape;292;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3" name="Google Shape;293;p3"/>
              <p:cNvSpPr/>
              <p:nvPr/>
            </p:nvSpPr>
            <p:spPr>
              <a:xfrm rot="2229245">
                <a:off x="2692912" y="1965188"/>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sp>
          <p:nvSpPr>
            <p:cNvPr id="294" name="Google Shape;294;p3"/>
            <p:cNvSpPr/>
            <p:nvPr/>
          </p:nvSpPr>
          <p:spPr>
            <a:xfrm rot="-3456109">
              <a:off x="423487" y="2403381"/>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pic>
        <p:nvPicPr>
          <p:cNvPr id="295" name="Google Shape;295;p3" descr="E:\002-KIMS BUSINESS\000-B-KIMS-소스 분류-2014\10-ESP to IMG\지구.png"/>
          <p:cNvPicPr preferRelativeResize="0"/>
          <p:nvPr/>
        </p:nvPicPr>
        <p:blipFill rotWithShape="1">
          <a:blip r:embed="rId3">
            <a:alphaModFix/>
          </a:blip>
          <a:srcRect/>
          <a:stretch/>
        </p:blipFill>
        <p:spPr>
          <a:xfrm>
            <a:off x="1207528" y="1815535"/>
            <a:ext cx="2357604" cy="2357606"/>
          </a:xfrm>
          <a:prstGeom prst="rect">
            <a:avLst/>
          </a:prstGeom>
          <a:noFill/>
          <a:ln>
            <a:noFill/>
          </a:ln>
          <a:effectLst>
            <a:outerShdw blurRad="63500" sx="102000" sy="102000" algn="ctr" rotWithShape="0">
              <a:srgbClr val="000000">
                <a:alpha val="7450"/>
              </a:srgbClr>
            </a:outerShdw>
          </a:effectLst>
        </p:spPr>
      </p:pic>
      <p:grpSp>
        <p:nvGrpSpPr>
          <p:cNvPr id="296" name="Google Shape;296;p3"/>
          <p:cNvGrpSpPr/>
          <p:nvPr/>
        </p:nvGrpSpPr>
        <p:grpSpPr>
          <a:xfrm>
            <a:off x="116295" y="1380306"/>
            <a:ext cx="7275020" cy="3285458"/>
            <a:chOff x="-579606" y="1852101"/>
            <a:chExt cx="8066010" cy="3642676"/>
          </a:xfrm>
        </p:grpSpPr>
        <p:sp>
          <p:nvSpPr>
            <p:cNvPr id="297" name="Google Shape;297;p3"/>
            <p:cNvSpPr/>
            <p:nvPr/>
          </p:nvSpPr>
          <p:spPr>
            <a:xfrm>
              <a:off x="561202" y="1968076"/>
              <a:ext cx="3002685" cy="3002685"/>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8" name="Google Shape;298;p3"/>
            <p:cNvSpPr/>
            <p:nvPr/>
          </p:nvSpPr>
          <p:spPr>
            <a:xfrm>
              <a:off x="-579606" y="1852101"/>
              <a:ext cx="8066010" cy="3642676"/>
            </a:xfrm>
            <a:custGeom>
              <a:avLst/>
              <a:gdLst/>
              <a:ahLst/>
              <a:cxnLst/>
              <a:rect l="l" t="t" r="r" b="b"/>
              <a:pathLst>
                <a:path w="8066010" h="3642680" extrusionOk="0">
                  <a:moveTo>
                    <a:pt x="0" y="3642680"/>
                  </a:moveTo>
                  <a:cubicBezTo>
                    <a:pt x="1046691" y="3596387"/>
                    <a:pt x="2362046" y="3608103"/>
                    <a:pt x="3454246" y="2890553"/>
                  </a:cubicBezTo>
                  <a:cubicBezTo>
                    <a:pt x="4140046" y="2411128"/>
                    <a:pt x="4805885" y="1893245"/>
                    <a:pt x="5186811" y="1547854"/>
                  </a:cubicBezTo>
                  <a:cubicBezTo>
                    <a:pt x="6363902" y="660932"/>
                    <a:pt x="5691633" y="-250607"/>
                    <a:pt x="4957709" y="63191"/>
                  </a:cubicBezTo>
                  <a:cubicBezTo>
                    <a:pt x="4321797" y="361226"/>
                    <a:pt x="4467357" y="1610823"/>
                    <a:pt x="6229187" y="1139794"/>
                  </a:cubicBezTo>
                  <a:cubicBezTo>
                    <a:pt x="7145930" y="909094"/>
                    <a:pt x="7610223" y="754715"/>
                    <a:pt x="8066010" y="609006"/>
                  </a:cubicBezTo>
                </a:path>
              </a:pathLst>
            </a:cu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dk1"/>
                </a:solidFill>
                <a:latin typeface="Arial"/>
                <a:ea typeface="Arial"/>
                <a:cs typeface="Arial"/>
                <a:sym typeface="Arial"/>
              </a:endParaRPr>
            </a:p>
          </p:txBody>
        </p:sp>
      </p:grpSp>
      <p:grpSp>
        <p:nvGrpSpPr>
          <p:cNvPr id="299" name="Google Shape;299;p3"/>
          <p:cNvGrpSpPr/>
          <p:nvPr/>
        </p:nvGrpSpPr>
        <p:grpSpPr>
          <a:xfrm>
            <a:off x="3779914" y="3432225"/>
            <a:ext cx="4950727" cy="1107955"/>
            <a:chOff x="5889060" y="3589140"/>
            <a:chExt cx="2659998" cy="742357"/>
          </a:xfrm>
        </p:grpSpPr>
        <p:sp>
          <p:nvSpPr>
            <p:cNvPr id="300" name="Google Shape;300;p3"/>
            <p:cNvSpPr txBox="1"/>
            <p:nvPr/>
          </p:nvSpPr>
          <p:spPr>
            <a:xfrm>
              <a:off x="5889060" y="4149746"/>
              <a:ext cx="2527679" cy="154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F3F3F"/>
                </a:solidFill>
                <a:latin typeface="Arial"/>
                <a:ea typeface="Arial"/>
                <a:cs typeface="Arial"/>
                <a:sym typeface="Arial"/>
              </a:endParaRPr>
            </a:p>
          </p:txBody>
        </p:sp>
        <p:sp>
          <p:nvSpPr>
            <p:cNvPr id="301" name="Google Shape;301;p3"/>
            <p:cNvSpPr txBox="1"/>
            <p:nvPr/>
          </p:nvSpPr>
          <p:spPr>
            <a:xfrm>
              <a:off x="5916045" y="3589140"/>
              <a:ext cx="2633013" cy="7423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zh-CN" altLang="en-US" sz="2200" b="1" i="1" u="none" strike="noStrike" cap="none" dirty="0">
                  <a:solidFill>
                    <a:schemeClr val="dk1"/>
                  </a:solidFill>
                  <a:latin typeface="Arial"/>
                  <a:ea typeface="Arial"/>
                  <a:cs typeface="Arial"/>
                  <a:sym typeface="Arial"/>
                </a:rPr>
                <a:t>用創新理念和商業智慧激勵學生，幫助他們在充滿活力的全球環境中脫穎而出。</a:t>
              </a:r>
            </a:p>
          </p:txBody>
        </p:sp>
      </p:grpSp>
      <p:sp>
        <p:nvSpPr>
          <p:cNvPr id="302" name="Google Shape;302;p3"/>
          <p:cNvSpPr/>
          <p:nvPr/>
        </p:nvSpPr>
        <p:spPr>
          <a:xfrm rot="3769326">
            <a:off x="7475899" y="1001338"/>
            <a:ext cx="804602" cy="1324463"/>
          </a:xfrm>
          <a:custGeom>
            <a:avLst/>
            <a:gdLst/>
            <a:ahLst/>
            <a:cxnLst/>
            <a:rect l="l" t="t" r="r" b="b"/>
            <a:pathLst>
              <a:path w="2487611" h="4094887" extrusionOk="0">
                <a:moveTo>
                  <a:pt x="1355591" y="3168890"/>
                </a:moveTo>
                <a:cubicBezTo>
                  <a:pt x="1473595" y="3210993"/>
                  <a:pt x="1581876" y="3305191"/>
                  <a:pt x="1668701" y="3469474"/>
                </a:cubicBezTo>
                <a:cubicBezTo>
                  <a:pt x="1695925" y="3526851"/>
                  <a:pt x="1780322" y="3714906"/>
                  <a:pt x="1698103" y="3813117"/>
                </a:cubicBezTo>
                <a:cubicBezTo>
                  <a:pt x="1602299" y="3649464"/>
                  <a:pt x="1614173" y="3625906"/>
                  <a:pt x="1503571" y="3595625"/>
                </a:cubicBezTo>
                <a:cubicBezTo>
                  <a:pt x="1496942" y="3685463"/>
                  <a:pt x="1467966" y="3774165"/>
                  <a:pt x="1461585" y="3809366"/>
                </a:cubicBezTo>
                <a:cubicBezTo>
                  <a:pt x="1385470" y="3978592"/>
                  <a:pt x="1404096" y="3968132"/>
                  <a:pt x="1244671" y="4094887"/>
                </a:cubicBezTo>
                <a:cubicBezTo>
                  <a:pt x="1246206" y="3880802"/>
                  <a:pt x="1159532" y="3834965"/>
                  <a:pt x="1079392" y="3789128"/>
                </a:cubicBezTo>
                <a:cubicBezTo>
                  <a:pt x="1026853" y="3769315"/>
                  <a:pt x="996695" y="3717697"/>
                  <a:pt x="987763" y="3656930"/>
                </a:cubicBezTo>
                <a:cubicBezTo>
                  <a:pt x="943900" y="3685346"/>
                  <a:pt x="898437" y="3695225"/>
                  <a:pt x="854400" y="3723652"/>
                </a:cubicBezTo>
                <a:cubicBezTo>
                  <a:pt x="854400" y="3658863"/>
                  <a:pt x="789060" y="3535267"/>
                  <a:pt x="869102" y="3400237"/>
                </a:cubicBezTo>
                <a:cubicBezTo>
                  <a:pt x="905823" y="3342803"/>
                  <a:pt x="973047" y="3258718"/>
                  <a:pt x="1052587" y="3202692"/>
                </a:cubicBezTo>
                <a:lnTo>
                  <a:pt x="1019981" y="3246715"/>
                </a:lnTo>
                <a:cubicBezTo>
                  <a:pt x="977187" y="3318910"/>
                  <a:pt x="1012121" y="3384991"/>
                  <a:pt x="1012121" y="3419632"/>
                </a:cubicBezTo>
                <a:cubicBezTo>
                  <a:pt x="1035665" y="3404433"/>
                  <a:pt x="1059972" y="3399151"/>
                  <a:pt x="1083424" y="3383959"/>
                </a:cubicBezTo>
                <a:cubicBezTo>
                  <a:pt x="1088200" y="3416448"/>
                  <a:pt x="1104325" y="3444046"/>
                  <a:pt x="1132416" y="3454639"/>
                </a:cubicBezTo>
                <a:cubicBezTo>
                  <a:pt x="1175263" y="3479146"/>
                  <a:pt x="1221604" y="3503653"/>
                  <a:pt x="1220783" y="3618116"/>
                </a:cubicBezTo>
                <a:cubicBezTo>
                  <a:pt x="1306022" y="3550346"/>
                  <a:pt x="1296063" y="3555938"/>
                  <a:pt x="1336759" y="3465459"/>
                </a:cubicBezTo>
                <a:cubicBezTo>
                  <a:pt x="1340170" y="3446638"/>
                  <a:pt x="1355662" y="3399214"/>
                  <a:pt x="1359207" y="3351180"/>
                </a:cubicBezTo>
                <a:cubicBezTo>
                  <a:pt x="1418341" y="3367371"/>
                  <a:pt x="1411993" y="3379966"/>
                  <a:pt x="1463216" y="3467464"/>
                </a:cubicBezTo>
                <a:cubicBezTo>
                  <a:pt x="1507175" y="3414955"/>
                  <a:pt x="1462051" y="3314410"/>
                  <a:pt x="1447496" y="3283732"/>
                </a:cubicBezTo>
                <a:cubicBezTo>
                  <a:pt x="1420721" y="3233074"/>
                  <a:pt x="1390133" y="3194880"/>
                  <a:pt x="1355591" y="3168890"/>
                </a:cubicBezTo>
                <a:close/>
                <a:moveTo>
                  <a:pt x="803026" y="2861325"/>
                </a:moveTo>
                <a:lnTo>
                  <a:pt x="1689473" y="2861325"/>
                </a:lnTo>
                <a:lnTo>
                  <a:pt x="1482985" y="3141373"/>
                </a:lnTo>
                <a:lnTo>
                  <a:pt x="1009514" y="3141373"/>
                </a:lnTo>
                <a:lnTo>
                  <a:pt x="803026" y="2861325"/>
                </a:lnTo>
                <a:close/>
                <a:moveTo>
                  <a:pt x="1246249" y="1561260"/>
                </a:moveTo>
                <a:cubicBezTo>
                  <a:pt x="1301626" y="1561260"/>
                  <a:pt x="1346518" y="1606152"/>
                  <a:pt x="1346518" y="1661529"/>
                </a:cubicBezTo>
                <a:cubicBezTo>
                  <a:pt x="1346518" y="1716906"/>
                  <a:pt x="1301626" y="1761798"/>
                  <a:pt x="1246249" y="1761798"/>
                </a:cubicBezTo>
                <a:cubicBezTo>
                  <a:pt x="1190872" y="1761798"/>
                  <a:pt x="1145980" y="1716906"/>
                  <a:pt x="1145980" y="1661529"/>
                </a:cubicBezTo>
                <a:cubicBezTo>
                  <a:pt x="1145980" y="1606152"/>
                  <a:pt x="1190872" y="1561260"/>
                  <a:pt x="1246249" y="1561260"/>
                </a:cubicBezTo>
                <a:close/>
                <a:moveTo>
                  <a:pt x="1246249" y="1491754"/>
                </a:moveTo>
                <a:cubicBezTo>
                  <a:pt x="1152485" y="1491754"/>
                  <a:pt x="1076474" y="1567765"/>
                  <a:pt x="1076474" y="1661529"/>
                </a:cubicBezTo>
                <a:cubicBezTo>
                  <a:pt x="1076474" y="1755293"/>
                  <a:pt x="1152485" y="1831304"/>
                  <a:pt x="1246249" y="1831304"/>
                </a:cubicBezTo>
                <a:cubicBezTo>
                  <a:pt x="1340013" y="1831304"/>
                  <a:pt x="1416024" y="1755293"/>
                  <a:pt x="1416024" y="1661529"/>
                </a:cubicBezTo>
                <a:cubicBezTo>
                  <a:pt x="1416024" y="1567765"/>
                  <a:pt x="1340013" y="1491754"/>
                  <a:pt x="1246249" y="1491754"/>
                </a:cubicBezTo>
                <a:close/>
                <a:moveTo>
                  <a:pt x="1246249" y="738384"/>
                </a:moveTo>
                <a:cubicBezTo>
                  <a:pt x="1357003" y="738384"/>
                  <a:pt x="1446787" y="828168"/>
                  <a:pt x="1446787" y="938922"/>
                </a:cubicBezTo>
                <a:cubicBezTo>
                  <a:pt x="1446787" y="1049676"/>
                  <a:pt x="1357003" y="1139460"/>
                  <a:pt x="1246249" y="1139460"/>
                </a:cubicBezTo>
                <a:cubicBezTo>
                  <a:pt x="1135495" y="1139460"/>
                  <a:pt x="1045711" y="1049676"/>
                  <a:pt x="1045711" y="938922"/>
                </a:cubicBezTo>
                <a:cubicBezTo>
                  <a:pt x="1045711" y="828168"/>
                  <a:pt x="1135495" y="738384"/>
                  <a:pt x="1246249" y="738384"/>
                </a:cubicBezTo>
                <a:close/>
                <a:moveTo>
                  <a:pt x="1246249" y="599372"/>
                </a:moveTo>
                <a:cubicBezTo>
                  <a:pt x="1058721" y="599372"/>
                  <a:pt x="906699" y="751394"/>
                  <a:pt x="906699" y="938922"/>
                </a:cubicBezTo>
                <a:cubicBezTo>
                  <a:pt x="906699" y="1126450"/>
                  <a:pt x="1058721" y="1278472"/>
                  <a:pt x="1246249" y="1278472"/>
                </a:cubicBezTo>
                <a:cubicBezTo>
                  <a:pt x="1433777" y="1278472"/>
                  <a:pt x="1585799" y="1126450"/>
                  <a:pt x="1585799" y="938922"/>
                </a:cubicBezTo>
                <a:cubicBezTo>
                  <a:pt x="1585799" y="751394"/>
                  <a:pt x="1433777" y="599372"/>
                  <a:pt x="1246249" y="599372"/>
                </a:cubicBezTo>
                <a:close/>
                <a:moveTo>
                  <a:pt x="1235050" y="0"/>
                </a:moveTo>
                <a:lnTo>
                  <a:pt x="1229544" y="1036"/>
                </a:lnTo>
                <a:cubicBezTo>
                  <a:pt x="1489347" y="133873"/>
                  <a:pt x="1749649" y="461397"/>
                  <a:pt x="1891856" y="690361"/>
                </a:cubicBezTo>
                <a:cubicBezTo>
                  <a:pt x="2013592" y="919326"/>
                  <a:pt x="2102003" y="1246061"/>
                  <a:pt x="2096831" y="1529628"/>
                </a:cubicBezTo>
                <a:cubicBezTo>
                  <a:pt x="2096831" y="1659128"/>
                  <a:pt x="2058845" y="1842372"/>
                  <a:pt x="2003408" y="2031213"/>
                </a:cubicBezTo>
                <a:lnTo>
                  <a:pt x="2224895" y="2166573"/>
                </a:lnTo>
                <a:lnTo>
                  <a:pt x="2487611" y="2896728"/>
                </a:lnTo>
                <a:lnTo>
                  <a:pt x="1777602" y="2632742"/>
                </a:lnTo>
                <a:cubicBezTo>
                  <a:pt x="1749049" y="2692676"/>
                  <a:pt x="1721557" y="2743254"/>
                  <a:pt x="1697050" y="2780722"/>
                </a:cubicBezTo>
                <a:lnTo>
                  <a:pt x="789847" y="2780722"/>
                </a:lnTo>
                <a:cubicBezTo>
                  <a:pt x="765372" y="2743301"/>
                  <a:pt x="737918" y="2692803"/>
                  <a:pt x="709405" y="2632967"/>
                </a:cubicBezTo>
                <a:lnTo>
                  <a:pt x="0" y="2896728"/>
                </a:lnTo>
                <a:lnTo>
                  <a:pt x="262716" y="2166573"/>
                </a:lnTo>
                <a:lnTo>
                  <a:pt x="483603" y="2031579"/>
                </a:lnTo>
                <a:cubicBezTo>
                  <a:pt x="428102" y="1842611"/>
                  <a:pt x="390066" y="1659212"/>
                  <a:pt x="390066" y="1529628"/>
                </a:cubicBezTo>
                <a:cubicBezTo>
                  <a:pt x="384894" y="1246061"/>
                  <a:pt x="473305" y="919326"/>
                  <a:pt x="595041" y="690361"/>
                </a:cubicBezTo>
                <a:cubicBezTo>
                  <a:pt x="737248" y="461397"/>
                  <a:pt x="957359" y="97388"/>
                  <a:pt x="123505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dirty="0">
              <a:solidFill>
                <a:schemeClr val="lt1"/>
              </a:solidFill>
              <a:latin typeface="Arial"/>
              <a:ea typeface="Arial"/>
              <a:cs typeface="Arial"/>
              <a:sym typeface="Arial"/>
            </a:endParaRPr>
          </a:p>
        </p:txBody>
      </p:sp>
      <p:sp>
        <p:nvSpPr>
          <p:cNvPr id="303" name="Google Shape;303;p3"/>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3</a:t>
            </a:fld>
            <a:endParaRPr sz="1200" b="0" i="0" u="none" strike="noStrike" cap="none" dirty="0">
              <a:solidFill>
                <a:srgbClr val="7F7F7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9"/>
          <p:cNvSpPr txBox="1">
            <a:spLocks noGrp="1"/>
          </p:cNvSpPr>
          <p:nvPr>
            <p:ph type="title"/>
          </p:nvPr>
        </p:nvSpPr>
        <p:spPr>
          <a:xfrm>
            <a:off x="699937" y="374697"/>
            <a:ext cx="4129974" cy="44228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dirty="0"/>
              <a:t>WASC </a:t>
            </a:r>
            <a:r>
              <a:rPr lang="zh-CN" altLang="en-US" dirty="0"/>
              <a:t>認證</a:t>
            </a:r>
            <a:endParaRPr dirty="0"/>
          </a:p>
        </p:txBody>
      </p:sp>
      <p:sp>
        <p:nvSpPr>
          <p:cNvPr id="321" name="Google Shape;321;p9"/>
          <p:cNvSpPr txBox="1">
            <a:spLocks noGrp="1"/>
          </p:cNvSpPr>
          <p:nvPr>
            <p:ph type="body" idx="1"/>
          </p:nvPr>
        </p:nvSpPr>
        <p:spPr>
          <a:xfrm>
            <a:off x="281801" y="816977"/>
            <a:ext cx="4129974" cy="3879714"/>
          </a:xfrm>
          <a:prstGeom prst="rect">
            <a:avLst/>
          </a:prstGeom>
          <a:noFill/>
          <a:ln>
            <a:noFill/>
          </a:ln>
        </p:spPr>
        <p:txBody>
          <a:bodyPr spcFirstLastPara="1" wrap="square" lIns="0" tIns="0" rIns="0" bIns="0" anchor="t" anchorCtr="0">
            <a:noAutofit/>
          </a:bodyPr>
          <a:lstStyle/>
          <a:p>
            <a:r>
              <a:rPr lang="en-US" dirty="0" err="1"/>
              <a:t>Virscend</a:t>
            </a:r>
            <a:r>
              <a:rPr lang="en-US" dirty="0"/>
              <a:t> </a:t>
            </a:r>
            <a:r>
              <a:rPr lang="zh-CN" altLang="en-US" dirty="0"/>
              <a:t>大學通過了 </a:t>
            </a:r>
            <a:r>
              <a:rPr lang="en-US" dirty="0"/>
              <a:t>WASC </a:t>
            </a:r>
            <a:r>
              <a:rPr lang="zh-CN" altLang="en-US" dirty="0"/>
              <a:t>高級學院之大學委員會 </a:t>
            </a:r>
            <a:r>
              <a:rPr lang="en-US" altLang="zh-CN" dirty="0"/>
              <a:t>(</a:t>
            </a:r>
            <a:r>
              <a:rPr lang="en-US" dirty="0"/>
              <a:t>WSCUC) </a:t>
            </a:r>
            <a:r>
              <a:rPr lang="zh-CN" altLang="en-US" dirty="0"/>
              <a:t>的認證，地址為 </a:t>
            </a:r>
            <a:r>
              <a:rPr lang="en-US" altLang="zh-CN" dirty="0"/>
              <a:t>1080 </a:t>
            </a:r>
            <a:r>
              <a:rPr lang="en-US" dirty="0"/>
              <a:t>Marina Village Parkway, Suite 500, Alameda, CA 94501, 510.748.9001。</a:t>
            </a:r>
          </a:p>
          <a:p>
            <a:r>
              <a:rPr lang="zh-CN" altLang="en-US" dirty="0"/>
              <a:t>同等認證院校，例如斯坦福大學、加州大學伯克利分校和加州大學洛杉磯分校。</a:t>
            </a:r>
            <a:endParaRPr lang="en-US" altLang="zh-CN" dirty="0"/>
          </a:p>
          <a:p>
            <a:r>
              <a:rPr lang="zh-CN" altLang="en-US" dirty="0"/>
              <a:t>更多學位項目即將推出</a:t>
            </a:r>
            <a:endParaRPr lang="en-US" altLang="zh-CN" dirty="0"/>
          </a:p>
          <a:p>
            <a:pPr marL="114300" marR="0" lvl="0" indent="0" algn="l" rtl="0">
              <a:lnSpc>
                <a:spcPct val="100000"/>
              </a:lnSpc>
              <a:spcBef>
                <a:spcPts val="360"/>
              </a:spcBef>
              <a:spcAft>
                <a:spcPts val="0"/>
              </a:spcAft>
              <a:buClr>
                <a:schemeClr val="dk1"/>
              </a:buClr>
              <a:buSzPts val="1800"/>
              <a:buNone/>
            </a:pPr>
            <a:endParaRPr lang="zh-CN" altLang="en-US" sz="1200" dirty="0"/>
          </a:p>
          <a:p>
            <a:pPr lvl="1" indent="-342900">
              <a:spcBef>
                <a:spcPts val="360"/>
              </a:spcBef>
              <a:buSzPts val="1800"/>
              <a:buFont typeface="Arial"/>
              <a:buChar char="•"/>
            </a:pPr>
            <a:r>
              <a:rPr lang="zh-CN" altLang="en-US" dirty="0"/>
              <a:t>酒店科技管理碩士</a:t>
            </a:r>
          </a:p>
          <a:p>
            <a:pPr lvl="1" indent="-342900">
              <a:spcBef>
                <a:spcPts val="360"/>
              </a:spcBef>
              <a:buSzPts val="1800"/>
              <a:buFont typeface="Arial"/>
              <a:buChar char="•"/>
            </a:pPr>
            <a:r>
              <a:rPr lang="zh-CN" altLang="en-US" dirty="0"/>
              <a:t>商業智能碩士</a:t>
            </a:r>
          </a:p>
          <a:p>
            <a:pPr lvl="1" indent="-342900">
              <a:spcBef>
                <a:spcPts val="360"/>
              </a:spcBef>
              <a:buSzPts val="1800"/>
              <a:buFont typeface="Arial"/>
              <a:buChar char="•"/>
            </a:pPr>
            <a:r>
              <a:rPr lang="zh-CN" altLang="en-US" dirty="0"/>
              <a:t>工商管理博士</a:t>
            </a:r>
          </a:p>
          <a:p>
            <a:pPr marL="457200" marR="0" lvl="0" indent="0" algn="l" rtl="0">
              <a:lnSpc>
                <a:spcPct val="100000"/>
              </a:lnSpc>
              <a:spcBef>
                <a:spcPts val="360"/>
              </a:spcBef>
              <a:spcAft>
                <a:spcPts val="0"/>
              </a:spcAft>
              <a:buNone/>
            </a:pPr>
            <a:endParaRPr dirty="0"/>
          </a:p>
        </p:txBody>
      </p:sp>
      <p:pic>
        <p:nvPicPr>
          <p:cNvPr id="322" name="Google Shape;322;p9"/>
          <p:cNvPicPr preferRelativeResize="0"/>
          <p:nvPr/>
        </p:nvPicPr>
        <p:blipFill>
          <a:blip r:embed="rId3">
            <a:alphaModFix/>
          </a:blip>
          <a:stretch>
            <a:fillRect/>
          </a:stretch>
        </p:blipFill>
        <p:spPr>
          <a:xfrm>
            <a:off x="4732225" y="1025137"/>
            <a:ext cx="4129974" cy="3093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
          <p:cNvSpPr txBox="1">
            <a:spLocks noGrp="1"/>
          </p:cNvSpPr>
          <p:nvPr>
            <p:ph type="body" idx="1"/>
          </p:nvPr>
        </p:nvSpPr>
        <p:spPr>
          <a:xfrm>
            <a:off x="863685" y="427758"/>
            <a:ext cx="7961619" cy="54318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4000"/>
              <a:buNone/>
            </a:pPr>
            <a:r>
              <a:rPr lang="zh-CN" altLang="en-US" sz="4000" b="1" dirty="0">
                <a:solidFill>
                  <a:srgbClr val="836B22"/>
                </a:solidFill>
                <a:latin typeface="Arial Black"/>
                <a:ea typeface="Arial Black"/>
                <a:cs typeface="Arial Black"/>
                <a:sym typeface="Arial Black"/>
              </a:rPr>
              <a:t>為什麼需要 </a:t>
            </a:r>
            <a:r>
              <a:rPr lang="en-US" altLang="zh-CN" sz="4000" b="1" dirty="0">
                <a:solidFill>
                  <a:srgbClr val="836B22"/>
                </a:solidFill>
                <a:latin typeface="Arial Black"/>
                <a:ea typeface="Arial Black"/>
                <a:cs typeface="Arial Black"/>
                <a:sym typeface="Arial Black"/>
              </a:rPr>
              <a:t>MBA</a:t>
            </a:r>
            <a:r>
              <a:rPr lang="zh-CN" altLang="en-US" sz="4000" b="1" dirty="0">
                <a:solidFill>
                  <a:srgbClr val="836B22"/>
                </a:solidFill>
                <a:latin typeface="Arial Black"/>
                <a:ea typeface="Arial Black"/>
                <a:cs typeface="Arial Black"/>
                <a:sym typeface="Arial Black"/>
              </a:rPr>
              <a:t>？</a:t>
            </a:r>
          </a:p>
        </p:txBody>
      </p:sp>
      <p:sp>
        <p:nvSpPr>
          <p:cNvPr id="328" name="Google Shape;328;p6"/>
          <p:cNvSpPr/>
          <p:nvPr/>
        </p:nvSpPr>
        <p:spPr>
          <a:xfrm>
            <a:off x="4577008" y="1358412"/>
            <a:ext cx="3888000" cy="706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29" name="Google Shape;329;p6"/>
          <p:cNvSpPr/>
          <p:nvPr/>
        </p:nvSpPr>
        <p:spPr>
          <a:xfrm>
            <a:off x="4577008" y="2185387"/>
            <a:ext cx="3888000" cy="706338"/>
          </a:xfrm>
          <a:prstGeom prst="rect">
            <a:avLst/>
          </a:prstGeom>
          <a:solidFill>
            <a:srgbClr val="7FC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0" name="Google Shape;330;p6"/>
          <p:cNvSpPr/>
          <p:nvPr/>
        </p:nvSpPr>
        <p:spPr>
          <a:xfrm>
            <a:off x="4578410" y="3017540"/>
            <a:ext cx="3888000" cy="706338"/>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1" name="Google Shape;331;p6"/>
          <p:cNvSpPr/>
          <p:nvPr/>
        </p:nvSpPr>
        <p:spPr>
          <a:xfrm>
            <a:off x="4584414" y="3855005"/>
            <a:ext cx="3888000" cy="7063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2" name="Google Shape;332;p6"/>
          <p:cNvSpPr/>
          <p:nvPr/>
        </p:nvSpPr>
        <p:spPr>
          <a:xfrm rot="-5400000">
            <a:off x="3147834" y="1455341"/>
            <a:ext cx="1527508" cy="1333646"/>
          </a:xfrm>
          <a:custGeom>
            <a:avLst/>
            <a:gdLst/>
            <a:ahLst/>
            <a:cxnLst/>
            <a:rect l="l" t="t" r="r" b="b"/>
            <a:pathLst>
              <a:path w="2180115" h="1067431" extrusionOk="0">
                <a:moveTo>
                  <a:pt x="1172115" y="1067431"/>
                </a:moveTo>
                <a:lnTo>
                  <a:pt x="0" y="0"/>
                </a:lnTo>
                <a:lnTo>
                  <a:pt x="2180115" y="1067431"/>
                </a:lnTo>
                <a:lnTo>
                  <a:pt x="1172115" y="1067431"/>
                </a:lnTo>
                <a:close/>
              </a:path>
            </a:pathLst>
          </a:custGeom>
          <a:gradFill>
            <a:gsLst>
              <a:gs pos="0">
                <a:srgbClr val="005999"/>
              </a:gs>
              <a:gs pos="100000">
                <a:srgbClr val="00599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3" name="Google Shape;333;p6"/>
          <p:cNvSpPr/>
          <p:nvPr/>
        </p:nvSpPr>
        <p:spPr>
          <a:xfrm rot="-5400000">
            <a:off x="3530162" y="1890119"/>
            <a:ext cx="752981" cy="1343517"/>
          </a:xfrm>
          <a:custGeom>
            <a:avLst/>
            <a:gdLst/>
            <a:ahLst/>
            <a:cxnLst/>
            <a:rect l="l" t="t" r="r" b="b"/>
            <a:pathLst>
              <a:path w="1074683" h="1075332" extrusionOk="0">
                <a:moveTo>
                  <a:pt x="66683" y="1075332"/>
                </a:moveTo>
                <a:lnTo>
                  <a:pt x="0" y="0"/>
                </a:lnTo>
                <a:lnTo>
                  <a:pt x="1074683" y="1075332"/>
                </a:lnTo>
                <a:lnTo>
                  <a:pt x="66683" y="1075332"/>
                </a:lnTo>
                <a:close/>
              </a:path>
            </a:pathLst>
          </a:custGeom>
          <a:solidFill>
            <a:srgbClr val="3FA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rgbClr val="538CD5"/>
              </a:solidFill>
              <a:latin typeface="Arial"/>
              <a:ea typeface="Arial"/>
              <a:cs typeface="Arial"/>
              <a:sym typeface="Arial"/>
            </a:endParaRPr>
          </a:p>
        </p:txBody>
      </p:sp>
      <p:sp>
        <p:nvSpPr>
          <p:cNvPr id="334" name="Google Shape;334;p6"/>
          <p:cNvSpPr/>
          <p:nvPr/>
        </p:nvSpPr>
        <p:spPr>
          <a:xfrm rot="-5400000">
            <a:off x="3532301" y="2672592"/>
            <a:ext cx="749062" cy="1343156"/>
          </a:xfrm>
          <a:custGeom>
            <a:avLst/>
            <a:gdLst/>
            <a:ahLst/>
            <a:cxnLst/>
            <a:rect l="l" t="t" r="r" b="b"/>
            <a:pathLst>
              <a:path w="1069087" h="1075043" extrusionOk="0">
                <a:moveTo>
                  <a:pt x="0" y="1075043"/>
                </a:moveTo>
                <a:lnTo>
                  <a:pt x="1069087" y="0"/>
                </a:lnTo>
                <a:lnTo>
                  <a:pt x="1008000" y="1075043"/>
                </a:lnTo>
                <a:lnTo>
                  <a:pt x="0" y="1075043"/>
                </a:lnTo>
                <a:close/>
              </a:path>
            </a:pathLst>
          </a:custGeom>
          <a:solidFill>
            <a:srgbClr val="538C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5" name="Google Shape;335;p6"/>
          <p:cNvSpPr/>
          <p:nvPr/>
        </p:nvSpPr>
        <p:spPr>
          <a:xfrm rot="-5400000">
            <a:off x="3153579" y="3121806"/>
            <a:ext cx="1519070" cy="1330594"/>
          </a:xfrm>
          <a:custGeom>
            <a:avLst/>
            <a:gdLst/>
            <a:ahLst/>
            <a:cxnLst/>
            <a:rect l="l" t="t" r="r" b="b"/>
            <a:pathLst>
              <a:path w="2168072" h="1064989" extrusionOk="0">
                <a:moveTo>
                  <a:pt x="0" y="1064989"/>
                </a:moveTo>
                <a:lnTo>
                  <a:pt x="2168072" y="0"/>
                </a:lnTo>
                <a:lnTo>
                  <a:pt x="1008000" y="1064989"/>
                </a:lnTo>
                <a:lnTo>
                  <a:pt x="0" y="1064989"/>
                </a:lnTo>
                <a:close/>
              </a:path>
            </a:pathLst>
          </a:custGeom>
          <a:gradFill>
            <a:gsLst>
              <a:gs pos="0">
                <a:srgbClr val="005999"/>
              </a:gs>
              <a:gs pos="100000">
                <a:srgbClr val="00599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6" name="Google Shape;336;p6"/>
          <p:cNvSpPr txBox="1"/>
          <p:nvPr/>
        </p:nvSpPr>
        <p:spPr>
          <a:xfrm>
            <a:off x="433538" y="1327139"/>
            <a:ext cx="309069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br>
              <a:rPr lang="en-US" sz="1200" b="0" i="0" u="none" strike="noStrike" cap="none" dirty="0">
                <a:solidFill>
                  <a:schemeClr val="dk1"/>
                </a:solidFill>
                <a:latin typeface="Arial"/>
                <a:ea typeface="Arial"/>
                <a:cs typeface="Arial"/>
                <a:sym typeface="Arial"/>
              </a:rPr>
            </a:br>
            <a:endParaRPr sz="1200" b="1" i="0" u="none" strike="noStrike" cap="none" dirty="0">
              <a:solidFill>
                <a:srgbClr val="3F3F3F"/>
              </a:solidFill>
              <a:latin typeface="Arial"/>
              <a:ea typeface="Arial"/>
              <a:cs typeface="Arial"/>
              <a:sym typeface="Arial"/>
            </a:endParaRPr>
          </a:p>
        </p:txBody>
      </p:sp>
      <p:sp>
        <p:nvSpPr>
          <p:cNvPr id="337" name="Google Shape;337;p6"/>
          <p:cNvSpPr txBox="1"/>
          <p:nvPr/>
        </p:nvSpPr>
        <p:spPr>
          <a:xfrm>
            <a:off x="4245080" y="1435816"/>
            <a:ext cx="3244292" cy="6155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zh-CN" altLang="en-US" sz="1700" b="1" i="0" u="none" strike="noStrike" cap="none" dirty="0">
                <a:solidFill>
                  <a:schemeClr val="lt1"/>
                </a:solidFill>
                <a:latin typeface="Arial"/>
                <a:ea typeface="Arial"/>
                <a:cs typeface="Arial"/>
                <a:sym typeface="Arial"/>
              </a:rPr>
              <a:t>通過獲得碩士學位，</a:t>
            </a:r>
            <a:endParaRPr lang="en-US" altLang="zh-CN" sz="1700" b="1" i="0" u="none" strike="noStrike" cap="none" dirty="0">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700"/>
              <a:buFont typeface="Arial"/>
              <a:buNone/>
            </a:pPr>
            <a:r>
              <a:rPr lang="zh-CN" altLang="en-US" sz="1700" b="1" i="0" u="none" strike="noStrike" cap="none" dirty="0">
                <a:solidFill>
                  <a:schemeClr val="lt1"/>
                </a:solidFill>
                <a:latin typeface="Arial"/>
                <a:ea typeface="Arial"/>
                <a:cs typeface="Arial"/>
                <a:sym typeface="Arial"/>
              </a:rPr>
              <a:t>實現薪資的提升 </a:t>
            </a:r>
            <a:endParaRPr sz="1700" b="1" i="0" u="none" strike="noStrike" cap="none" dirty="0">
              <a:solidFill>
                <a:schemeClr val="lt1"/>
              </a:solidFill>
              <a:latin typeface="Arial"/>
              <a:ea typeface="Arial"/>
              <a:cs typeface="Arial"/>
              <a:sym typeface="Arial"/>
            </a:endParaRPr>
          </a:p>
        </p:txBody>
      </p:sp>
      <p:sp>
        <p:nvSpPr>
          <p:cNvPr id="338" name="Google Shape;338;p6"/>
          <p:cNvSpPr txBox="1"/>
          <p:nvPr/>
        </p:nvSpPr>
        <p:spPr>
          <a:xfrm>
            <a:off x="5387745" y="2241365"/>
            <a:ext cx="3437559" cy="61555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zh-CN" altLang="en-US" sz="1700" b="1" i="0" u="none" strike="noStrike" cap="none" dirty="0">
                <a:solidFill>
                  <a:srgbClr val="7F7F7F"/>
                </a:solidFill>
                <a:latin typeface="Arial"/>
                <a:ea typeface="Arial"/>
                <a:cs typeface="Arial"/>
                <a:sym typeface="Arial"/>
              </a:rPr>
              <a:t>改變職業道路或</a:t>
            </a:r>
            <a:endParaRPr lang="en-US" altLang="zh-CN" sz="1700" b="1"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r>
              <a:rPr lang="zh-CN" altLang="en-US" sz="1700" b="1" i="0" u="none" strike="noStrike" cap="none" dirty="0">
                <a:solidFill>
                  <a:srgbClr val="7F7F7F"/>
                </a:solidFill>
                <a:latin typeface="Arial"/>
                <a:ea typeface="Arial"/>
                <a:cs typeface="Arial"/>
                <a:sym typeface="Arial"/>
              </a:rPr>
              <a:t>    獲得更好的工作機會</a:t>
            </a:r>
            <a:endParaRPr sz="1700" b="1" i="0" u="none" strike="noStrike" cap="none" dirty="0">
              <a:solidFill>
                <a:srgbClr val="7F7F7F"/>
              </a:solidFill>
              <a:latin typeface="Arial"/>
              <a:ea typeface="Arial"/>
              <a:cs typeface="Arial"/>
              <a:sym typeface="Arial"/>
            </a:endParaRPr>
          </a:p>
        </p:txBody>
      </p:sp>
      <p:sp>
        <p:nvSpPr>
          <p:cNvPr id="339" name="Google Shape;339;p6"/>
          <p:cNvSpPr txBox="1"/>
          <p:nvPr/>
        </p:nvSpPr>
        <p:spPr>
          <a:xfrm>
            <a:off x="5378984" y="3085404"/>
            <a:ext cx="3518956" cy="6155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zh-CN" altLang="en-US" sz="1700" b="1" i="0" u="none" strike="noStrike" cap="none" dirty="0">
                <a:solidFill>
                  <a:srgbClr val="7F7F7F"/>
                </a:solidFill>
                <a:latin typeface="Arial"/>
                <a:ea typeface="Arial"/>
                <a:cs typeface="Arial"/>
                <a:sym typeface="Arial"/>
              </a:rPr>
              <a:t>學習更多管理技能，</a:t>
            </a:r>
            <a:endParaRPr lang="en-US" altLang="zh-CN" sz="1700" b="1"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r>
              <a:rPr lang="zh-CN" altLang="en-US" sz="1700" b="1" i="0" u="none" strike="noStrike" cap="none" dirty="0">
                <a:solidFill>
                  <a:srgbClr val="7F7F7F"/>
                </a:solidFill>
                <a:latin typeface="Arial"/>
                <a:ea typeface="Arial"/>
                <a:cs typeface="Arial"/>
                <a:sym typeface="Arial"/>
              </a:rPr>
              <a:t>   在實踐中更好地發揮</a:t>
            </a:r>
            <a:endParaRPr sz="1700" b="1" i="0" u="none" strike="noStrike" cap="none" dirty="0">
              <a:solidFill>
                <a:srgbClr val="7F7F7F"/>
              </a:solidFill>
              <a:latin typeface="Arial"/>
              <a:ea typeface="Arial"/>
              <a:cs typeface="Arial"/>
              <a:sym typeface="Arial"/>
            </a:endParaRPr>
          </a:p>
        </p:txBody>
      </p:sp>
      <p:sp>
        <p:nvSpPr>
          <p:cNvPr id="340" name="Google Shape;340;p6"/>
          <p:cNvSpPr txBox="1"/>
          <p:nvPr/>
        </p:nvSpPr>
        <p:spPr>
          <a:xfrm>
            <a:off x="5387745" y="3917557"/>
            <a:ext cx="3338579" cy="6155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zh-CN" altLang="en-US" sz="1700" b="1" dirty="0">
                <a:solidFill>
                  <a:schemeClr val="lt1"/>
                </a:solidFill>
              </a:rPr>
              <a:t>培養創新的思考模式，</a:t>
            </a:r>
            <a:endParaRPr lang="en-US" altLang="zh-CN" sz="1700" b="1" dirty="0">
              <a:solidFill>
                <a:schemeClr val="lt1"/>
              </a:solidFill>
            </a:endParaRPr>
          </a:p>
          <a:p>
            <a:pPr marL="0" marR="0" lvl="0" indent="0" algn="just" rtl="0">
              <a:lnSpc>
                <a:spcPct val="100000"/>
              </a:lnSpc>
              <a:spcBef>
                <a:spcPts val="0"/>
              </a:spcBef>
              <a:spcAft>
                <a:spcPts val="0"/>
              </a:spcAft>
              <a:buClr>
                <a:srgbClr val="000000"/>
              </a:buClr>
              <a:buSzPts val="1700"/>
              <a:buFont typeface="Arial"/>
              <a:buNone/>
            </a:pPr>
            <a:r>
              <a:rPr lang="zh-CN" altLang="en-US" sz="1700" b="1" dirty="0">
                <a:solidFill>
                  <a:schemeClr val="lt1"/>
                </a:solidFill>
              </a:rPr>
              <a:t>   開啟自己的創業之旅</a:t>
            </a:r>
            <a:endParaRPr sz="1700" b="1" i="0" u="none" strike="noStrike" cap="none" dirty="0">
              <a:solidFill>
                <a:schemeClr val="lt1"/>
              </a:solidFill>
              <a:latin typeface="Arial"/>
              <a:ea typeface="Arial"/>
              <a:cs typeface="Arial"/>
              <a:sym typeface="Arial"/>
            </a:endParaRPr>
          </a:p>
        </p:txBody>
      </p:sp>
      <p:grpSp>
        <p:nvGrpSpPr>
          <p:cNvPr id="341" name="Google Shape;341;p6"/>
          <p:cNvGrpSpPr/>
          <p:nvPr/>
        </p:nvGrpSpPr>
        <p:grpSpPr>
          <a:xfrm rot="-929180">
            <a:off x="2032659" y="2713948"/>
            <a:ext cx="1219919" cy="1129484"/>
            <a:chOff x="1064519" y="1872500"/>
            <a:chExt cx="1561257" cy="1445520"/>
          </a:xfrm>
        </p:grpSpPr>
        <p:sp>
          <p:nvSpPr>
            <p:cNvPr id="342" name="Google Shape;342;p6"/>
            <p:cNvSpPr/>
            <p:nvPr/>
          </p:nvSpPr>
          <p:spPr>
            <a:xfrm>
              <a:off x="1634779" y="2819951"/>
              <a:ext cx="110877" cy="179829"/>
            </a:xfrm>
            <a:custGeom>
              <a:avLst/>
              <a:gdLst/>
              <a:ahLst/>
              <a:cxnLst/>
              <a:rect l="l" t="t" r="r" b="b"/>
              <a:pathLst>
                <a:path w="110877" h="179829" extrusionOk="0">
                  <a:moveTo>
                    <a:pt x="95575" y="170244"/>
                  </a:moveTo>
                  <a:lnTo>
                    <a:pt x="68653" y="178699"/>
                  </a:lnTo>
                  <a:cubicBezTo>
                    <a:pt x="57184" y="182302"/>
                    <a:pt x="44884" y="175858"/>
                    <a:pt x="41280" y="164423"/>
                  </a:cubicBezTo>
                  <a:lnTo>
                    <a:pt x="1260" y="37088"/>
                  </a:lnTo>
                  <a:cubicBezTo>
                    <a:pt x="-2343" y="25619"/>
                    <a:pt x="4102" y="13318"/>
                    <a:pt x="15536" y="9715"/>
                  </a:cubicBezTo>
                  <a:lnTo>
                    <a:pt x="42458" y="1260"/>
                  </a:lnTo>
                  <a:cubicBezTo>
                    <a:pt x="53927" y="-2343"/>
                    <a:pt x="66228" y="4102"/>
                    <a:pt x="69831" y="15536"/>
                  </a:cubicBezTo>
                  <a:lnTo>
                    <a:pt x="109851" y="142872"/>
                  </a:lnTo>
                  <a:cubicBezTo>
                    <a:pt x="113454" y="154341"/>
                    <a:pt x="107044" y="166641"/>
                    <a:pt x="95575" y="1702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3" name="Google Shape;343;p6"/>
            <p:cNvSpPr/>
            <p:nvPr/>
          </p:nvSpPr>
          <p:spPr>
            <a:xfrm>
              <a:off x="2539846" y="2271312"/>
              <a:ext cx="85930" cy="302834"/>
            </a:xfrm>
            <a:custGeom>
              <a:avLst/>
              <a:gdLst/>
              <a:ahLst/>
              <a:cxnLst/>
              <a:rect l="l" t="t" r="r" b="b"/>
              <a:pathLst>
                <a:path w="85929" h="302833" extrusionOk="0">
                  <a:moveTo>
                    <a:pt x="17377" y="260"/>
                  </a:moveTo>
                  <a:lnTo>
                    <a:pt x="1646" y="145163"/>
                  </a:lnTo>
                  <a:lnTo>
                    <a:pt x="260" y="145163"/>
                  </a:lnTo>
                  <a:lnTo>
                    <a:pt x="953" y="151434"/>
                  </a:lnTo>
                  <a:lnTo>
                    <a:pt x="260" y="157706"/>
                  </a:lnTo>
                  <a:lnTo>
                    <a:pt x="1646" y="157706"/>
                  </a:lnTo>
                  <a:lnTo>
                    <a:pt x="17377" y="302643"/>
                  </a:lnTo>
                  <a:lnTo>
                    <a:pt x="85843" y="244433"/>
                  </a:lnTo>
                  <a:lnTo>
                    <a:pt x="85843" y="157706"/>
                  </a:lnTo>
                  <a:lnTo>
                    <a:pt x="85843" y="145163"/>
                  </a:lnTo>
                  <a:lnTo>
                    <a:pt x="85843" y="58436"/>
                  </a:lnTo>
                  <a:close/>
                </a:path>
              </a:pathLst>
            </a:custGeom>
            <a:solidFill>
              <a:srgbClr val="0037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4" name="Google Shape;344;p6"/>
            <p:cNvSpPr/>
            <p:nvPr/>
          </p:nvSpPr>
          <p:spPr>
            <a:xfrm>
              <a:off x="1326355" y="2477085"/>
              <a:ext cx="459448" cy="840935"/>
            </a:xfrm>
            <a:custGeom>
              <a:avLst/>
              <a:gdLst/>
              <a:ahLst/>
              <a:cxnLst/>
              <a:rect l="l" t="t" r="r" b="b"/>
              <a:pathLst>
                <a:path w="459447" h="840935" extrusionOk="0">
                  <a:moveTo>
                    <a:pt x="423750" y="795051"/>
                  </a:moveTo>
                  <a:lnTo>
                    <a:pt x="284980" y="838674"/>
                  </a:lnTo>
                  <a:cubicBezTo>
                    <a:pt x="258266" y="847059"/>
                    <a:pt x="229507" y="832091"/>
                    <a:pt x="221122" y="805342"/>
                  </a:cubicBezTo>
                  <a:lnTo>
                    <a:pt x="2590" y="110072"/>
                  </a:lnTo>
                  <a:cubicBezTo>
                    <a:pt x="-5795" y="83357"/>
                    <a:pt x="9173" y="54598"/>
                    <a:pt x="35922" y="46213"/>
                  </a:cubicBezTo>
                  <a:lnTo>
                    <a:pt x="174692" y="2590"/>
                  </a:lnTo>
                  <a:cubicBezTo>
                    <a:pt x="201407" y="-5795"/>
                    <a:pt x="230165" y="9173"/>
                    <a:pt x="238551" y="35922"/>
                  </a:cubicBezTo>
                  <a:lnTo>
                    <a:pt x="457048" y="731227"/>
                  </a:lnTo>
                  <a:cubicBezTo>
                    <a:pt x="465468" y="757942"/>
                    <a:pt x="450465" y="786666"/>
                    <a:pt x="423750" y="795051"/>
                  </a:cubicBezTo>
                  <a:close/>
                </a:path>
              </a:pathLst>
            </a:custGeom>
            <a:solidFill>
              <a:srgbClr val="0037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5" name="Google Shape;345;p6"/>
            <p:cNvSpPr/>
            <p:nvPr/>
          </p:nvSpPr>
          <p:spPr>
            <a:xfrm>
              <a:off x="1471820" y="1927904"/>
              <a:ext cx="1038782" cy="989580"/>
            </a:xfrm>
            <a:custGeom>
              <a:avLst/>
              <a:gdLst/>
              <a:ahLst/>
              <a:cxnLst/>
              <a:rect l="l" t="t" r="r" b="b"/>
              <a:pathLst>
                <a:path w="1038782" h="989580" extrusionOk="0">
                  <a:moveTo>
                    <a:pt x="541133" y="221633"/>
                  </a:moveTo>
                  <a:lnTo>
                    <a:pt x="260" y="221633"/>
                  </a:lnTo>
                  <a:lnTo>
                    <a:pt x="260" y="487393"/>
                  </a:lnTo>
                  <a:lnTo>
                    <a:pt x="260" y="502326"/>
                  </a:lnTo>
                  <a:lnTo>
                    <a:pt x="260" y="768086"/>
                  </a:lnTo>
                  <a:lnTo>
                    <a:pt x="541133" y="768086"/>
                  </a:lnTo>
                  <a:cubicBezTo>
                    <a:pt x="541133" y="768086"/>
                    <a:pt x="851521" y="802319"/>
                    <a:pt x="1038626" y="989459"/>
                  </a:cubicBezTo>
                  <a:lnTo>
                    <a:pt x="1038626" y="502326"/>
                  </a:lnTo>
                  <a:lnTo>
                    <a:pt x="1038626" y="487393"/>
                  </a:lnTo>
                  <a:lnTo>
                    <a:pt x="1038626" y="260"/>
                  </a:lnTo>
                  <a:cubicBezTo>
                    <a:pt x="851486" y="187400"/>
                    <a:pt x="541133" y="221633"/>
                    <a:pt x="541133" y="2216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6" name="Google Shape;346;p6"/>
            <p:cNvSpPr/>
            <p:nvPr/>
          </p:nvSpPr>
          <p:spPr>
            <a:xfrm>
              <a:off x="2510221" y="1872500"/>
              <a:ext cx="59597" cy="1100458"/>
            </a:xfrm>
            <a:custGeom>
              <a:avLst/>
              <a:gdLst/>
              <a:ahLst/>
              <a:cxnLst/>
              <a:rect l="l" t="t" r="r" b="b"/>
              <a:pathLst>
                <a:path w="59596" h="1100457" extrusionOk="0">
                  <a:moveTo>
                    <a:pt x="41562" y="1100267"/>
                  </a:moveTo>
                  <a:lnTo>
                    <a:pt x="18277" y="1100267"/>
                  </a:lnTo>
                  <a:cubicBezTo>
                    <a:pt x="8368" y="1100267"/>
                    <a:pt x="260" y="1092159"/>
                    <a:pt x="260" y="1082250"/>
                  </a:cubicBezTo>
                  <a:lnTo>
                    <a:pt x="260" y="18277"/>
                  </a:lnTo>
                  <a:cubicBezTo>
                    <a:pt x="260" y="8368"/>
                    <a:pt x="8368" y="260"/>
                    <a:pt x="18277" y="260"/>
                  </a:cubicBezTo>
                  <a:lnTo>
                    <a:pt x="41562" y="260"/>
                  </a:lnTo>
                  <a:cubicBezTo>
                    <a:pt x="51471" y="260"/>
                    <a:pt x="59579" y="8368"/>
                    <a:pt x="59579" y="18277"/>
                  </a:cubicBezTo>
                  <a:lnTo>
                    <a:pt x="59579" y="1082250"/>
                  </a:lnTo>
                  <a:cubicBezTo>
                    <a:pt x="59579" y="1092159"/>
                    <a:pt x="51471" y="1100267"/>
                    <a:pt x="41562" y="1100267"/>
                  </a:cubicBez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7" name="Google Shape;347;p6"/>
            <p:cNvSpPr/>
            <p:nvPr/>
          </p:nvSpPr>
          <p:spPr>
            <a:xfrm>
              <a:off x="1064519" y="2288498"/>
              <a:ext cx="126123" cy="267492"/>
            </a:xfrm>
            <a:custGeom>
              <a:avLst/>
              <a:gdLst/>
              <a:ahLst/>
              <a:cxnLst/>
              <a:rect l="l" t="t" r="r" b="b"/>
              <a:pathLst>
                <a:path w="126122" h="267491" extrusionOk="0">
                  <a:moveTo>
                    <a:pt x="260" y="260"/>
                  </a:moveTo>
                  <a:lnTo>
                    <a:pt x="126071" y="260"/>
                  </a:lnTo>
                  <a:lnTo>
                    <a:pt x="126071" y="267266"/>
                  </a:lnTo>
                  <a:lnTo>
                    <a:pt x="260" y="267266"/>
                  </a:lnTo>
                  <a:close/>
                </a:path>
              </a:pathLst>
            </a:custGeom>
            <a:solidFill>
              <a:srgbClr val="0037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8" name="Google Shape;348;p6"/>
            <p:cNvSpPr/>
            <p:nvPr/>
          </p:nvSpPr>
          <p:spPr>
            <a:xfrm>
              <a:off x="1122660" y="2149278"/>
              <a:ext cx="349610" cy="545724"/>
            </a:xfrm>
            <a:custGeom>
              <a:avLst/>
              <a:gdLst/>
              <a:ahLst/>
              <a:cxnLst/>
              <a:rect l="l" t="t" r="r" b="b"/>
              <a:pathLst>
                <a:path w="349610" h="545724" extrusionOk="0">
                  <a:moveTo>
                    <a:pt x="132620" y="260"/>
                  </a:moveTo>
                  <a:lnTo>
                    <a:pt x="260" y="78463"/>
                  </a:lnTo>
                  <a:lnTo>
                    <a:pt x="260" y="269727"/>
                  </a:lnTo>
                  <a:lnTo>
                    <a:pt x="260" y="276206"/>
                  </a:lnTo>
                  <a:lnTo>
                    <a:pt x="260" y="467469"/>
                  </a:lnTo>
                  <a:lnTo>
                    <a:pt x="132620" y="545673"/>
                  </a:lnTo>
                  <a:lnTo>
                    <a:pt x="349420" y="545673"/>
                  </a:lnTo>
                  <a:lnTo>
                    <a:pt x="349420" y="276206"/>
                  </a:lnTo>
                  <a:lnTo>
                    <a:pt x="349420" y="269727"/>
                  </a:lnTo>
                  <a:lnTo>
                    <a:pt x="349420" y="260"/>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grpSp>
        <p:nvGrpSpPr>
          <p:cNvPr id="349" name="Google Shape;349;p6"/>
          <p:cNvGrpSpPr/>
          <p:nvPr/>
        </p:nvGrpSpPr>
        <p:grpSpPr>
          <a:xfrm>
            <a:off x="657356" y="2320931"/>
            <a:ext cx="2311311" cy="2826954"/>
            <a:chOff x="959323" y="2530670"/>
            <a:chExt cx="3036106" cy="3713448"/>
          </a:xfrm>
        </p:grpSpPr>
        <p:sp>
          <p:nvSpPr>
            <p:cNvPr id="350" name="Google Shape;350;p6"/>
            <p:cNvSpPr/>
            <p:nvPr/>
          </p:nvSpPr>
          <p:spPr>
            <a:xfrm rot="1258431">
              <a:off x="3177475" y="3781009"/>
              <a:ext cx="682760" cy="881775"/>
            </a:xfrm>
            <a:custGeom>
              <a:avLst/>
              <a:gdLst/>
              <a:ahLst/>
              <a:cxnLst/>
              <a:rect l="l" t="t" r="r" b="b"/>
              <a:pathLst>
                <a:path w="669512" h="864666" extrusionOk="0">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51" name="Google Shape;351;p6"/>
            <p:cNvSpPr/>
            <p:nvPr/>
          </p:nvSpPr>
          <p:spPr>
            <a:xfrm rot="-659072" flipH="1">
              <a:off x="1126074" y="2670966"/>
              <a:ext cx="1656184" cy="1909514"/>
            </a:xfrm>
            <a:custGeom>
              <a:avLst/>
              <a:gdLst/>
              <a:ahLst/>
              <a:cxnLst/>
              <a:rect l="l" t="t" r="r" b="b"/>
              <a:pathLst>
                <a:path w="1656184" h="1909514" extrusionOk="0">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lnTo>
                    <a:pt x="192528" y="607686"/>
                  </a:lnTo>
                  <a:lnTo>
                    <a:pt x="193653" y="636180"/>
                  </a:ln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cubicBezTo>
                    <a:pt x="119156" y="1183000"/>
                    <a:pt x="119532" y="1187264"/>
                    <a:pt x="119907" y="1191529"/>
                  </a:cubicBez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27355" y="1909514"/>
                  </a:lnTo>
                  <a:lnTo>
                    <a:pt x="1413007" y="1487444"/>
                  </a:lnTo>
                  <a:lnTo>
                    <a:pt x="1412429" y="1485195"/>
                  </a:lnTo>
                  <a:lnTo>
                    <a:pt x="1405111" y="1455538"/>
                  </a:lnTo>
                  <a:lnTo>
                    <a:pt x="1398918" y="1425881"/>
                  </a:lnTo>
                  <a:lnTo>
                    <a:pt x="1394978" y="1398549"/>
                  </a:lnTo>
                  <a:lnTo>
                    <a:pt x="1392163" y="1372381"/>
                  </a:lnTo>
                  <a:cubicBezTo>
                    <a:pt x="1391788" y="1365209"/>
                    <a:pt x="1391412" y="1358037"/>
                    <a:pt x="1391037" y="1350865"/>
                  </a:cubicBezTo>
                  <a:cubicBezTo>
                    <a:pt x="1391412" y="1344856"/>
                    <a:pt x="1391788" y="1338846"/>
                    <a:pt x="1392163" y="1332837"/>
                  </a:cubicBez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lnTo>
                    <a:pt x="1655059" y="671072"/>
                  </a:ln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lnTo>
                    <a:pt x="853425" y="0"/>
                  </a:lnTo>
                  <a:close/>
                </a:path>
              </a:pathLst>
            </a:custGeom>
            <a:solidFill>
              <a:srgbClr val="BFBFB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026"/>
                <a:buFont typeface="Arial"/>
                <a:buNone/>
              </a:pPr>
              <a:endParaRPr sz="2026" b="0" i="0" u="none" strike="noStrike" cap="none">
                <a:solidFill>
                  <a:schemeClr val="dk1"/>
                </a:solidFill>
                <a:latin typeface="Arial"/>
                <a:ea typeface="Arial"/>
                <a:cs typeface="Arial"/>
                <a:sym typeface="Arial"/>
              </a:endParaRPr>
            </a:p>
          </p:txBody>
        </p:sp>
        <p:sp>
          <p:nvSpPr>
            <p:cNvPr id="352" name="Google Shape;352;p6"/>
            <p:cNvSpPr/>
            <p:nvPr/>
          </p:nvSpPr>
          <p:spPr>
            <a:xfrm>
              <a:off x="1358088" y="4198964"/>
              <a:ext cx="1089158" cy="611109"/>
            </a:xfrm>
            <a:custGeom>
              <a:avLst/>
              <a:gdLst/>
              <a:ahLst/>
              <a:cxnLst/>
              <a:rect l="l" t="t" r="r" b="b"/>
              <a:pathLst>
                <a:path w="1089158" h="611110" extrusionOk="0">
                  <a:moveTo>
                    <a:pt x="0" y="210751"/>
                  </a:moveTo>
                  <a:lnTo>
                    <a:pt x="114938" y="0"/>
                  </a:lnTo>
                  <a:lnTo>
                    <a:pt x="1005597" y="323428"/>
                  </a:lnTo>
                  <a:lnTo>
                    <a:pt x="1089158" y="441972"/>
                  </a:lnTo>
                  <a:lnTo>
                    <a:pt x="1073302" y="547683"/>
                  </a:lnTo>
                  <a:lnTo>
                    <a:pt x="1009875" y="510684"/>
                  </a:lnTo>
                  <a:lnTo>
                    <a:pt x="994018" y="611110"/>
                  </a:lnTo>
                  <a:cubicBezTo>
                    <a:pt x="629604" y="505207"/>
                    <a:pt x="332989" y="337604"/>
                    <a:pt x="0" y="21075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53" name="Google Shape;353;p6"/>
            <p:cNvSpPr/>
            <p:nvPr/>
          </p:nvSpPr>
          <p:spPr>
            <a:xfrm>
              <a:off x="3145709" y="4476837"/>
              <a:ext cx="591981" cy="227104"/>
            </a:xfrm>
            <a:custGeom>
              <a:avLst/>
              <a:gdLst/>
              <a:ahLst/>
              <a:cxnLst/>
              <a:rect l="l" t="t" r="r" b="b"/>
              <a:pathLst>
                <a:path w="591981" h="227104" extrusionOk="0">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54" name="Google Shape;354;p6"/>
            <p:cNvSpPr/>
            <p:nvPr/>
          </p:nvSpPr>
          <p:spPr>
            <a:xfrm>
              <a:off x="1130675" y="4343401"/>
              <a:ext cx="2709784" cy="1900717"/>
            </a:xfrm>
            <a:custGeom>
              <a:avLst/>
              <a:gdLst/>
              <a:ahLst/>
              <a:cxnLst/>
              <a:rect l="l" t="t" r="r" b="b"/>
              <a:pathLst>
                <a:path w="2709782" h="1900716" extrusionOk="0">
                  <a:moveTo>
                    <a:pt x="221873" y="0"/>
                  </a:moveTo>
                  <a:cubicBezTo>
                    <a:pt x="-257552" y="739775"/>
                    <a:pt x="200156" y="1655049"/>
                    <a:pt x="128952" y="1881007"/>
                  </a:cubicBezTo>
                  <a:lnTo>
                    <a:pt x="1861333" y="1893694"/>
                  </a:lnTo>
                  <a:cubicBezTo>
                    <a:pt x="1851421" y="1767288"/>
                    <a:pt x="1821710" y="1749776"/>
                    <a:pt x="1811798" y="1623370"/>
                  </a:cubicBezTo>
                  <a:cubicBezTo>
                    <a:pt x="2488388" y="2190050"/>
                    <a:pt x="2833837" y="1950617"/>
                    <a:pt x="2669101" y="322540"/>
                  </a:cubicBezTo>
                  <a:cubicBezTo>
                    <a:pt x="2260425" y="300724"/>
                    <a:pt x="2236145" y="330814"/>
                    <a:pt x="2098940" y="340113"/>
                  </a:cubicBezTo>
                  <a:cubicBezTo>
                    <a:pt x="2090924" y="281495"/>
                    <a:pt x="2127627" y="315574"/>
                    <a:pt x="2104328" y="266756"/>
                  </a:cubicBezTo>
                  <a:cubicBezTo>
                    <a:pt x="2038744" y="265508"/>
                    <a:pt x="2090026" y="262329"/>
                    <a:pt x="1987370" y="283554"/>
                  </a:cubicBezTo>
                  <a:cubicBezTo>
                    <a:pt x="1973922" y="463120"/>
                    <a:pt x="2019590" y="604247"/>
                    <a:pt x="2029115" y="861422"/>
                  </a:cubicBezTo>
                  <a:cubicBezTo>
                    <a:pt x="1974690" y="912750"/>
                    <a:pt x="1680717" y="539352"/>
                    <a:pt x="1546978" y="447977"/>
                  </a:cubicBezTo>
                  <a:cubicBezTo>
                    <a:pt x="1413239" y="356602"/>
                    <a:pt x="1315003" y="347003"/>
                    <a:pt x="1226678" y="313169"/>
                  </a:cubicBezTo>
                  <a:cubicBezTo>
                    <a:pt x="1226550" y="434700"/>
                    <a:pt x="1264864" y="504137"/>
                    <a:pt x="1130871" y="388515"/>
                  </a:cubicBezTo>
                  <a:cubicBezTo>
                    <a:pt x="766733" y="297358"/>
                    <a:pt x="654943" y="201789"/>
                    <a:pt x="22187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sp>
        <p:nvSpPr>
          <p:cNvPr id="355" name="Google Shape;355;p6"/>
          <p:cNvSpPr/>
          <p:nvPr/>
        </p:nvSpPr>
        <p:spPr>
          <a:xfrm>
            <a:off x="341850" y="1275606"/>
            <a:ext cx="3582078"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400" b="1" i="0" u="none" strike="noStrike" cap="none" dirty="0">
                <a:solidFill>
                  <a:srgbClr val="FF0000"/>
                </a:solidFill>
                <a:latin typeface="Arial"/>
                <a:ea typeface="Arial"/>
                <a:cs typeface="Arial"/>
                <a:sym typeface="Arial"/>
              </a:rPr>
              <a:t>打造卓越自我</a:t>
            </a:r>
            <a:r>
              <a:rPr lang="en-US" altLang="zh-CN" sz="2400" b="1" i="0" u="none" strike="noStrike" cap="none" dirty="0">
                <a:solidFill>
                  <a:srgbClr val="FF0000"/>
                </a:solidFill>
                <a:latin typeface="Arial"/>
                <a:ea typeface="Arial"/>
                <a:cs typeface="Arial"/>
                <a:sym typeface="Arial"/>
              </a:rPr>
              <a:t>——</a:t>
            </a:r>
            <a:endParaRPr lang="en-US" altLang="zh-CN" sz="2400" b="1" dirty="0">
              <a:solidFill>
                <a:srgbClr val="FF0000"/>
              </a:solidFill>
            </a:endParaRPr>
          </a:p>
          <a:p>
            <a:pPr marL="0" marR="0" lvl="0" indent="0" algn="l" rtl="0">
              <a:lnSpc>
                <a:spcPct val="100000"/>
              </a:lnSpc>
              <a:spcBef>
                <a:spcPts val="0"/>
              </a:spcBef>
              <a:spcAft>
                <a:spcPts val="0"/>
              </a:spcAft>
              <a:buClr>
                <a:srgbClr val="000000"/>
              </a:buClr>
              <a:buSzPts val="2400"/>
              <a:buFont typeface="Arial"/>
              <a:buNone/>
            </a:pPr>
            <a:r>
              <a:rPr lang="zh-CN" altLang="en-US" sz="2400" b="1" i="0" u="none" strike="noStrike" cap="none" dirty="0">
                <a:solidFill>
                  <a:schemeClr val="tx1"/>
                </a:solidFill>
                <a:latin typeface="Arial"/>
                <a:ea typeface="Arial"/>
                <a:cs typeface="Arial"/>
                <a:sym typeface="Arial"/>
              </a:rPr>
              <a:t>              工商管理碩士！</a:t>
            </a:r>
            <a:endParaRPr sz="1600" b="0" i="0" u="none" strike="noStrike" cap="none" dirty="0">
              <a:solidFill>
                <a:schemeClr val="tx1"/>
              </a:solidFill>
              <a:latin typeface="Arial"/>
              <a:ea typeface="Arial"/>
              <a:cs typeface="Arial"/>
              <a:sym typeface="Arial"/>
            </a:endParaRPr>
          </a:p>
        </p:txBody>
      </p:sp>
      <p:sp>
        <p:nvSpPr>
          <p:cNvPr id="356" name="Google Shape;356;p6"/>
          <p:cNvSpPr/>
          <p:nvPr/>
        </p:nvSpPr>
        <p:spPr>
          <a:xfrm rot="-5400000">
            <a:off x="4606872" y="1411450"/>
            <a:ext cx="615514" cy="589359"/>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357" name="Google Shape;357;p6"/>
          <p:cNvSpPr/>
          <p:nvPr/>
        </p:nvSpPr>
        <p:spPr>
          <a:xfrm rot="-2794009">
            <a:off x="4628182" y="2254747"/>
            <a:ext cx="551843" cy="546086"/>
          </a:xfrm>
          <a:custGeom>
            <a:avLst/>
            <a:gdLst/>
            <a:ahLst/>
            <a:cxnLst/>
            <a:rect l="l" t="t" r="r" b="b"/>
            <a:pathLst>
              <a:path w="1807241" h="1788383" extrusionOk="0">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p:txBody>
      </p:sp>
      <p:sp>
        <p:nvSpPr>
          <p:cNvPr id="358" name="Google Shape;358;p6"/>
          <p:cNvSpPr/>
          <p:nvPr/>
        </p:nvSpPr>
        <p:spPr>
          <a:xfrm rot="-5400000" flipH="1">
            <a:off x="4622268" y="3126074"/>
            <a:ext cx="541566" cy="51002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p:txBody>
      </p:sp>
      <p:sp>
        <p:nvSpPr>
          <p:cNvPr id="359" name="Google Shape;359;p6"/>
          <p:cNvSpPr/>
          <p:nvPr/>
        </p:nvSpPr>
        <p:spPr>
          <a:xfrm>
            <a:off x="4644008" y="3972391"/>
            <a:ext cx="471567" cy="471567"/>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360" name="Google Shape;360;p6"/>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5</a:t>
            </a:fld>
            <a:endParaRPr sz="1200" b="0" i="0" u="none" strike="noStrike" cap="none" dirty="0">
              <a:solidFill>
                <a:srgbClr val="7F7F7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
          <p:cNvSpPr/>
          <p:nvPr/>
        </p:nvSpPr>
        <p:spPr>
          <a:xfrm flipH="1">
            <a:off x="0" y="3738015"/>
            <a:ext cx="9144000" cy="1419622"/>
          </a:xfrm>
          <a:prstGeom prst="rect">
            <a:avLst/>
          </a:pr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7" name="Google Shape;367;p7"/>
          <p:cNvSpPr/>
          <p:nvPr/>
        </p:nvSpPr>
        <p:spPr>
          <a:xfrm>
            <a:off x="3888209" y="3040087"/>
            <a:ext cx="1367581" cy="136758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F3F3F"/>
              </a:buClr>
              <a:buSzPts val="1200"/>
              <a:buFont typeface="Arial"/>
              <a:buNone/>
            </a:pPr>
            <a:endParaRPr sz="1200" b="0" i="0" u="none" strike="noStrike" cap="none">
              <a:solidFill>
                <a:srgbClr val="3F3F3F"/>
              </a:solidFill>
              <a:latin typeface="Arial"/>
              <a:ea typeface="Arial"/>
              <a:cs typeface="Arial"/>
              <a:sym typeface="Arial"/>
            </a:endParaRPr>
          </a:p>
        </p:txBody>
      </p:sp>
      <p:pic>
        <p:nvPicPr>
          <p:cNvPr id="368" name="Google Shape;368;p7"/>
          <p:cNvPicPr preferRelativeResize="0"/>
          <p:nvPr/>
        </p:nvPicPr>
        <p:blipFill rotWithShape="1">
          <a:blip r:embed="rId3">
            <a:alphaModFix/>
          </a:blip>
          <a:srcRect l="1527" r="1525"/>
          <a:stretch/>
        </p:blipFill>
        <p:spPr>
          <a:xfrm>
            <a:off x="3888209" y="3003798"/>
            <a:ext cx="1367581" cy="1367581"/>
          </a:xfrm>
          <a:prstGeom prst="ellipse">
            <a:avLst/>
          </a:prstGeom>
          <a:noFill/>
          <a:ln>
            <a:noFill/>
          </a:ln>
        </p:spPr>
      </p:pic>
      <p:sp>
        <p:nvSpPr>
          <p:cNvPr id="369" name="Google Shape;369;p7"/>
          <p:cNvSpPr txBox="1">
            <a:spLocks noGrp="1"/>
          </p:cNvSpPr>
          <p:nvPr>
            <p:ph type="body" idx="1"/>
          </p:nvPr>
        </p:nvSpPr>
        <p:spPr>
          <a:xfrm>
            <a:off x="-1" y="447800"/>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zh-CN" altLang="en-US" sz="3600" b="1" dirty="0">
                <a:solidFill>
                  <a:srgbClr val="836B22"/>
                </a:solidFill>
              </a:rPr>
              <a:t>商業領域的就業增長</a:t>
            </a:r>
            <a:endParaRPr sz="3600" b="1" dirty="0">
              <a:solidFill>
                <a:srgbClr val="836B22"/>
              </a:solidFill>
              <a:latin typeface="Arial"/>
              <a:ea typeface="Arial"/>
              <a:cs typeface="Arial"/>
              <a:sym typeface="Arial"/>
            </a:endParaRPr>
          </a:p>
        </p:txBody>
      </p:sp>
      <p:sp>
        <p:nvSpPr>
          <p:cNvPr id="370" name="Google Shape;370;p7"/>
          <p:cNvSpPr txBox="1"/>
          <p:nvPr/>
        </p:nvSpPr>
        <p:spPr>
          <a:xfrm>
            <a:off x="1148290" y="1382813"/>
            <a:ext cx="6942765"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400" b="0" i="0" u="none" strike="noStrike" cap="none" dirty="0">
                <a:solidFill>
                  <a:schemeClr val="dk1"/>
                </a:solidFill>
                <a:latin typeface="Arial"/>
                <a:ea typeface="Arial"/>
                <a:cs typeface="Arial"/>
                <a:sym typeface="Arial"/>
              </a:rPr>
              <a:t>例如：預計從 </a:t>
            </a:r>
            <a:r>
              <a:rPr lang="en-US" altLang="zh-CN" sz="2400" b="0" i="0" u="none" strike="noStrike" cap="none" dirty="0">
                <a:solidFill>
                  <a:schemeClr val="dk1"/>
                </a:solidFill>
                <a:latin typeface="Arial"/>
                <a:ea typeface="Arial"/>
                <a:cs typeface="Arial"/>
                <a:sym typeface="Arial"/>
              </a:rPr>
              <a:t>2022 </a:t>
            </a:r>
            <a:r>
              <a:rPr lang="zh-CN" altLang="en-US" sz="2400" b="0" i="0" u="none" strike="noStrike" cap="none" dirty="0">
                <a:solidFill>
                  <a:schemeClr val="dk1"/>
                </a:solidFill>
                <a:latin typeface="Arial"/>
                <a:ea typeface="Arial"/>
                <a:cs typeface="Arial"/>
                <a:sym typeface="Arial"/>
              </a:rPr>
              <a:t>年到 </a:t>
            </a:r>
            <a:r>
              <a:rPr lang="en-US" altLang="zh-CN" sz="2400" b="0" i="0" u="none" strike="noStrike" cap="none" dirty="0">
                <a:solidFill>
                  <a:schemeClr val="dk1"/>
                </a:solidFill>
                <a:latin typeface="Arial"/>
                <a:ea typeface="Arial"/>
                <a:cs typeface="Arial"/>
                <a:sym typeface="Arial"/>
              </a:rPr>
              <a:t>2032 </a:t>
            </a:r>
            <a:r>
              <a:rPr lang="zh-CN" altLang="en-US" sz="2400" b="0" i="0" u="none" strike="noStrike" cap="none" dirty="0">
                <a:solidFill>
                  <a:schemeClr val="dk1"/>
                </a:solidFill>
                <a:latin typeface="Arial"/>
                <a:ea typeface="Arial"/>
                <a:cs typeface="Arial"/>
                <a:sym typeface="Arial"/>
              </a:rPr>
              <a:t>年，管理分析師的就業率將增長 </a:t>
            </a:r>
            <a:r>
              <a:rPr lang="en-US" altLang="zh-CN" sz="2400" b="0" i="0" u="none" strike="noStrike" cap="none" dirty="0">
                <a:solidFill>
                  <a:schemeClr val="dk1"/>
                </a:solidFill>
                <a:latin typeface="Arial"/>
                <a:ea typeface="Arial"/>
                <a:cs typeface="Arial"/>
                <a:sym typeface="Arial"/>
              </a:rPr>
              <a:t>10%</a:t>
            </a:r>
            <a:r>
              <a:rPr lang="zh-CN" altLang="en-US" sz="2400" b="0" i="0" u="none" strike="noStrike" cap="none" dirty="0">
                <a:solidFill>
                  <a:schemeClr val="dk1"/>
                </a:solidFill>
                <a:latin typeface="Arial"/>
                <a:ea typeface="Arial"/>
                <a:cs typeface="Arial"/>
                <a:sym typeface="Arial"/>
              </a:rPr>
              <a:t>，遠高於所有職業的平均增長速度。增速快於所有職業的平均水準，在這十年中，預計每年平均約有 </a:t>
            </a:r>
            <a:r>
              <a:rPr lang="en-US" altLang="zh-CN" sz="2400" b="0" i="0" u="none" strike="noStrike" cap="none" dirty="0">
                <a:solidFill>
                  <a:schemeClr val="dk1"/>
                </a:solidFill>
                <a:latin typeface="Arial"/>
                <a:ea typeface="Arial"/>
                <a:cs typeface="Arial"/>
                <a:sym typeface="Arial"/>
              </a:rPr>
              <a:t>92,900 </a:t>
            </a:r>
            <a:r>
              <a:rPr lang="zh-CN" altLang="en-US" sz="2400" b="0" i="0" u="none" strike="noStrike" cap="none" dirty="0">
                <a:solidFill>
                  <a:schemeClr val="dk1"/>
                </a:solidFill>
                <a:latin typeface="Arial"/>
                <a:ea typeface="Arial"/>
                <a:cs typeface="Arial"/>
                <a:sym typeface="Arial"/>
              </a:rPr>
              <a:t>個管理分析師職位空缺</a:t>
            </a:r>
            <a:endParaRPr sz="2400" b="0" i="0" u="none" strike="noStrike" cap="none" dirty="0">
              <a:solidFill>
                <a:srgbClr val="3F3F3F"/>
              </a:solidFill>
              <a:latin typeface="Arial"/>
              <a:ea typeface="Arial"/>
              <a:cs typeface="Arial"/>
              <a:sym typeface="Arial"/>
            </a:endParaRPr>
          </a:p>
        </p:txBody>
      </p:sp>
      <p:sp>
        <p:nvSpPr>
          <p:cNvPr id="371" name="Google Shape;371;p7"/>
          <p:cNvSpPr txBox="1"/>
          <p:nvPr/>
        </p:nvSpPr>
        <p:spPr>
          <a:xfrm>
            <a:off x="395536" y="1059582"/>
            <a:ext cx="56938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chemeClr val="accent1"/>
                </a:solidFill>
                <a:latin typeface="Arial"/>
                <a:ea typeface="Arial"/>
                <a:cs typeface="Arial"/>
                <a:sym typeface="Arial"/>
              </a:rPr>
              <a:t>“</a:t>
            </a:r>
            <a:endParaRPr sz="6000" b="1" i="0" u="none" strike="noStrike" cap="none" dirty="0">
              <a:solidFill>
                <a:schemeClr val="accent1"/>
              </a:solidFill>
              <a:latin typeface="Arial"/>
              <a:ea typeface="Arial"/>
              <a:cs typeface="Arial"/>
              <a:sym typeface="Arial"/>
            </a:endParaRPr>
          </a:p>
        </p:txBody>
      </p:sp>
      <p:sp>
        <p:nvSpPr>
          <p:cNvPr id="372" name="Google Shape;372;p7"/>
          <p:cNvSpPr txBox="1"/>
          <p:nvPr/>
        </p:nvSpPr>
        <p:spPr>
          <a:xfrm rot="10800000">
            <a:off x="7596335" y="2139701"/>
            <a:ext cx="79208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chemeClr val="accent1"/>
                </a:solidFill>
                <a:latin typeface="Arial"/>
                <a:ea typeface="Arial"/>
                <a:cs typeface="Arial"/>
                <a:sym typeface="Arial"/>
              </a:rPr>
              <a:t>“</a:t>
            </a:r>
            <a:endParaRPr sz="6000" b="1" i="0" u="none" strike="noStrike" cap="none" dirty="0">
              <a:solidFill>
                <a:schemeClr val="accent1"/>
              </a:solidFill>
              <a:latin typeface="Arial"/>
              <a:ea typeface="Arial"/>
              <a:cs typeface="Arial"/>
              <a:sym typeface="Arial"/>
            </a:endParaRPr>
          </a:p>
        </p:txBody>
      </p:sp>
      <p:sp>
        <p:nvSpPr>
          <p:cNvPr id="373" name="Google Shape;373;p7"/>
          <p:cNvSpPr txBox="1"/>
          <p:nvPr/>
        </p:nvSpPr>
        <p:spPr>
          <a:xfrm>
            <a:off x="0" y="4427919"/>
            <a:ext cx="5152315"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altLang="zh-CN" sz="1000" b="1" i="0" u="none" strike="noStrike" cap="none" dirty="0">
                <a:solidFill>
                  <a:srgbClr val="FFFFFF"/>
                </a:solidFill>
                <a:latin typeface="Arial"/>
                <a:ea typeface="Arial"/>
                <a:cs typeface="Arial"/>
                <a:sym typeface="Arial"/>
              </a:rPr>
              <a:t>Occupational Outlook Handbook</a:t>
            </a: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FFFFFF"/>
                </a:solidFill>
                <a:latin typeface="Arial"/>
                <a:ea typeface="Arial"/>
                <a:cs typeface="Arial"/>
                <a:sym typeface="Arial"/>
              </a:rPr>
              <a:t>https://www.bls.gov/ooh/business-and-financial/management-analysts.htm</a:t>
            </a:r>
            <a:endParaRPr sz="1400" b="0" i="0" u="none" strike="noStrike" cap="none" dirty="0">
              <a:solidFill>
                <a:srgbClr val="000000"/>
              </a:solidFill>
              <a:latin typeface="Arial"/>
              <a:ea typeface="Arial"/>
              <a:cs typeface="Arial"/>
              <a:sym typeface="Arial"/>
            </a:endParaRPr>
          </a:p>
        </p:txBody>
      </p:sp>
      <p:sp>
        <p:nvSpPr>
          <p:cNvPr id="374" name="Google Shape;374;p7"/>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6</a:t>
            </a:fld>
            <a:endParaRPr sz="1200" b="0" i="0" u="none" strike="noStrike" cap="none" dirty="0">
              <a:solidFill>
                <a:srgbClr val="7F7F7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8"/>
          <p:cNvSpPr txBox="1">
            <a:spLocks noGrp="1"/>
          </p:cNvSpPr>
          <p:nvPr>
            <p:ph type="title"/>
          </p:nvPr>
        </p:nvSpPr>
        <p:spPr>
          <a:xfrm>
            <a:off x="0" y="103108"/>
            <a:ext cx="9144000" cy="88446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Font typeface="Arial Black"/>
              <a:buNone/>
            </a:pPr>
            <a:r>
              <a:rPr lang="zh-CN" altLang="en-US" sz="3600" b="1" dirty="0">
                <a:solidFill>
                  <a:srgbClr val="836B22"/>
                </a:solidFill>
                <a:latin typeface="Arial Black"/>
                <a:ea typeface="Arial Black"/>
                <a:cs typeface="Arial Black"/>
                <a:sym typeface="Arial Black"/>
              </a:rPr>
              <a:t>相關職業及薪資</a:t>
            </a:r>
            <a:endParaRPr sz="3600" dirty="0">
              <a:solidFill>
                <a:schemeClr val="accent1"/>
              </a:solidFill>
            </a:endParaRPr>
          </a:p>
        </p:txBody>
      </p:sp>
      <p:grpSp>
        <p:nvGrpSpPr>
          <p:cNvPr id="380" name="Google Shape;380;p8"/>
          <p:cNvGrpSpPr/>
          <p:nvPr/>
        </p:nvGrpSpPr>
        <p:grpSpPr>
          <a:xfrm rot="-301141">
            <a:off x="-285060" y="1452451"/>
            <a:ext cx="3339786" cy="3339786"/>
            <a:chOff x="152093" y="1531760"/>
            <a:chExt cx="3339786" cy="3339786"/>
          </a:xfrm>
        </p:grpSpPr>
        <p:sp>
          <p:nvSpPr>
            <p:cNvPr id="381" name="Google Shape;381;p8"/>
            <p:cNvSpPr/>
            <p:nvPr/>
          </p:nvSpPr>
          <p:spPr>
            <a:xfrm rot="2700000" flipH="1">
              <a:off x="1034951" y="1627103"/>
              <a:ext cx="1574070" cy="3149101"/>
            </a:xfrm>
            <a:custGeom>
              <a:avLst/>
              <a:gdLst/>
              <a:ahLst/>
              <a:cxnLst/>
              <a:rect l="l" t="t" r="r" b="b"/>
              <a:pathLst>
                <a:path w="1574070" h="3149101" extrusionOk="0">
                  <a:moveTo>
                    <a:pt x="1396232" y="177838"/>
                  </a:moveTo>
                  <a:cubicBezTo>
                    <a:pt x="1732682" y="514288"/>
                    <a:pt x="1732682" y="1059782"/>
                    <a:pt x="1396232" y="1396232"/>
                  </a:cubicBezTo>
                  <a:cubicBezTo>
                    <a:pt x="1059782" y="1732681"/>
                    <a:pt x="514289" y="1732681"/>
                    <a:pt x="177839" y="1396232"/>
                  </a:cubicBezTo>
                  <a:cubicBezTo>
                    <a:pt x="-158611" y="1059782"/>
                    <a:pt x="-158611" y="514288"/>
                    <a:pt x="177839" y="177838"/>
                  </a:cubicBezTo>
                  <a:cubicBezTo>
                    <a:pt x="514289" y="-158611"/>
                    <a:pt x="1059782" y="-158611"/>
                    <a:pt x="1396232" y="177838"/>
                  </a:cubicBezTo>
                  <a:close/>
                  <a:moveTo>
                    <a:pt x="1574070" y="0"/>
                  </a:moveTo>
                  <a:cubicBezTo>
                    <a:pt x="1139403" y="-434668"/>
                    <a:pt x="434668" y="-434668"/>
                    <a:pt x="0" y="0"/>
                  </a:cubicBezTo>
                  <a:cubicBezTo>
                    <a:pt x="-434668" y="434667"/>
                    <a:pt x="-434668" y="1139403"/>
                    <a:pt x="0" y="1574070"/>
                  </a:cubicBezTo>
                  <a:cubicBezTo>
                    <a:pt x="149565" y="1723636"/>
                    <a:pt x="331107" y="1821737"/>
                    <a:pt x="522925" y="1867116"/>
                  </a:cubicBezTo>
                  <a:lnTo>
                    <a:pt x="522925" y="3149101"/>
                  </a:lnTo>
                  <a:lnTo>
                    <a:pt x="1051145" y="3149101"/>
                  </a:lnTo>
                  <a:lnTo>
                    <a:pt x="1051145" y="1867115"/>
                  </a:lnTo>
                  <a:cubicBezTo>
                    <a:pt x="1242964" y="1821737"/>
                    <a:pt x="1424505" y="1723636"/>
                    <a:pt x="1574070" y="1574070"/>
                  </a:cubicBezTo>
                  <a:cubicBezTo>
                    <a:pt x="2008738" y="1139403"/>
                    <a:pt x="2008738" y="434667"/>
                    <a:pt x="157407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2" name="Google Shape;382;p8"/>
            <p:cNvSpPr/>
            <p:nvPr/>
          </p:nvSpPr>
          <p:spPr>
            <a:xfrm rot="-8100000" flipH="1">
              <a:off x="299369" y="4293587"/>
              <a:ext cx="528162" cy="301840"/>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383" name="Google Shape;383;p8" descr="D:\KBM-정애\014-Fullppt\PNG이미지\지구본.png"/>
          <p:cNvPicPr preferRelativeResize="0"/>
          <p:nvPr/>
        </p:nvPicPr>
        <p:blipFill rotWithShape="1">
          <a:blip r:embed="rId3">
            <a:alphaModFix/>
          </a:blip>
          <a:srcRect/>
          <a:stretch/>
        </p:blipFill>
        <p:spPr>
          <a:xfrm rot="-301141">
            <a:off x="1271185" y="1952321"/>
            <a:ext cx="1236428" cy="1238857"/>
          </a:xfrm>
          <a:prstGeom prst="rect">
            <a:avLst/>
          </a:prstGeom>
          <a:noFill/>
          <a:ln>
            <a:noFill/>
          </a:ln>
        </p:spPr>
      </p:pic>
      <p:sp>
        <p:nvSpPr>
          <p:cNvPr id="384" name="Google Shape;384;p8"/>
          <p:cNvSpPr txBox="1"/>
          <p:nvPr/>
        </p:nvSpPr>
        <p:spPr>
          <a:xfrm>
            <a:off x="2704267" y="924195"/>
            <a:ext cx="4896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altLang="en-US" sz="1800" b="1" i="0" u="none" strike="noStrike" cap="none" dirty="0">
                <a:solidFill>
                  <a:schemeClr val="dk1"/>
                </a:solidFill>
                <a:latin typeface="Arial"/>
                <a:ea typeface="Arial"/>
                <a:cs typeface="Arial"/>
                <a:sym typeface="Arial"/>
              </a:rPr>
              <a:t>畢業之後準備迎接高需求的職業：</a:t>
            </a:r>
            <a:endParaRPr sz="1800" b="1" i="0" u="none" strike="noStrike" cap="none" dirty="0">
              <a:solidFill>
                <a:schemeClr val="dk1"/>
              </a:solidFill>
              <a:latin typeface="Arial"/>
              <a:ea typeface="Arial"/>
              <a:cs typeface="Arial"/>
              <a:sym typeface="Arial"/>
            </a:endParaRPr>
          </a:p>
        </p:txBody>
      </p:sp>
      <p:sp>
        <p:nvSpPr>
          <p:cNvPr id="385" name="Google Shape;385;p8"/>
          <p:cNvSpPr/>
          <p:nvPr/>
        </p:nvSpPr>
        <p:spPr>
          <a:xfrm>
            <a:off x="3066308" y="1441928"/>
            <a:ext cx="6156176" cy="260071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電腦和資訊系統經理 </a:t>
            </a:r>
            <a:r>
              <a:rPr lang="en-US" sz="1200" b="1" i="1" u="none" strike="noStrike" cap="none" dirty="0">
                <a:solidFill>
                  <a:srgbClr val="7F7F7F"/>
                </a:solidFill>
                <a:latin typeface="Arial"/>
                <a:ea typeface="Arial"/>
                <a:cs typeface="Arial"/>
                <a:sym typeface="Arial"/>
              </a:rPr>
              <a:t>($90,603 /year)</a:t>
            </a:r>
            <a:endParaRPr sz="16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資訊安全分析師 </a:t>
            </a:r>
            <a:r>
              <a:rPr lang="en-US" sz="1200" b="1" i="1" u="none" strike="noStrike" cap="none" dirty="0">
                <a:solidFill>
                  <a:srgbClr val="7F7F7F"/>
                </a:solidFill>
                <a:latin typeface="Arial"/>
                <a:ea typeface="Arial"/>
                <a:cs typeface="Arial"/>
                <a:sym typeface="Arial"/>
              </a:rPr>
              <a:t>($79,750 /year)</a:t>
            </a:r>
            <a:endParaRPr sz="1200" b="1" i="1" u="none" strike="noStrike" cap="none" dirty="0">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運營研究分析師 </a:t>
            </a:r>
            <a:r>
              <a:rPr lang="en-US" sz="1200" b="1" i="1" u="none" strike="noStrike" cap="none" dirty="0">
                <a:solidFill>
                  <a:srgbClr val="7F7F7F"/>
                </a:solidFill>
                <a:latin typeface="Arial"/>
                <a:ea typeface="Arial"/>
                <a:cs typeface="Arial"/>
                <a:sym typeface="Arial"/>
              </a:rPr>
              <a:t>($85,403 /year)</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數字行銷專家 </a:t>
            </a:r>
            <a:r>
              <a:rPr lang="en-US" sz="1200" b="1" i="1" u="none" strike="noStrike" cap="none" dirty="0">
                <a:solidFill>
                  <a:srgbClr val="7F7F7F"/>
                </a:solidFill>
                <a:latin typeface="Arial"/>
                <a:ea typeface="Arial"/>
                <a:cs typeface="Arial"/>
                <a:sym typeface="Arial"/>
              </a:rPr>
              <a:t>($58,485 /year)</a:t>
            </a:r>
            <a:endParaRPr sz="1200" b="1" i="1" u="none" strike="noStrike" cap="none" dirty="0">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財務經理 </a:t>
            </a:r>
            <a:r>
              <a:rPr lang="en-US" sz="1200" b="1" i="1" u="none" strike="noStrike" cap="none" dirty="0">
                <a:solidFill>
                  <a:srgbClr val="7F7F7F"/>
                </a:solidFill>
                <a:latin typeface="Arial"/>
                <a:ea typeface="Arial"/>
                <a:cs typeface="Arial"/>
                <a:sym typeface="Arial"/>
              </a:rPr>
              <a:t>($64,642 /year)</a:t>
            </a:r>
            <a:endParaRPr sz="1200" b="1" i="1" u="none" strike="noStrike" cap="none" dirty="0">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市場調研分析師 </a:t>
            </a:r>
            <a:r>
              <a:rPr lang="en-US" sz="1200" b="1" i="1" u="none" strike="noStrike" cap="none" dirty="0">
                <a:solidFill>
                  <a:srgbClr val="7F7F7F"/>
                </a:solidFill>
                <a:latin typeface="Arial"/>
                <a:ea typeface="Arial"/>
                <a:cs typeface="Arial"/>
                <a:sym typeface="Arial"/>
              </a:rPr>
              <a:t>($63,120 /year)</a:t>
            </a:r>
            <a:endParaRPr sz="1200" b="1" i="1" u="none" strike="noStrike" cap="none" dirty="0">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產品經理 </a:t>
            </a:r>
            <a:r>
              <a:rPr lang="en-US" sz="1200" b="1" i="1" u="none" strike="noStrike" cap="none" dirty="0">
                <a:solidFill>
                  <a:srgbClr val="7F7F7F"/>
                </a:solidFill>
                <a:latin typeface="Arial"/>
                <a:ea typeface="Arial"/>
                <a:cs typeface="Arial"/>
                <a:sym typeface="Arial"/>
              </a:rPr>
              <a:t>($64,387 /year)</a:t>
            </a:r>
            <a:endParaRPr sz="1200" b="1" i="1" u="none" strike="noStrike" cap="none" dirty="0">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產品行銷經理和品牌經理 </a:t>
            </a:r>
            <a:r>
              <a:rPr lang="en-US" sz="1200" b="1" i="1" u="none" strike="noStrike" cap="none" dirty="0">
                <a:solidFill>
                  <a:srgbClr val="7F7F7F"/>
                </a:solidFill>
                <a:latin typeface="Arial"/>
                <a:ea typeface="Arial"/>
                <a:cs typeface="Arial"/>
                <a:sym typeface="Arial"/>
              </a:rPr>
              <a:t>($64,241 /year)</a:t>
            </a:r>
            <a:endParaRPr sz="1200" b="1" i="1" u="none" strike="noStrike" cap="none" dirty="0">
              <a:solidFill>
                <a:srgbClr val="7F7F7F"/>
              </a:solidFill>
              <a:latin typeface="Arial"/>
              <a:ea typeface="Arial"/>
              <a:cs typeface="Arial"/>
              <a:sym typeface="Arial"/>
            </a:endParaRPr>
          </a:p>
        </p:txBody>
      </p:sp>
      <p:sp>
        <p:nvSpPr>
          <p:cNvPr id="386" name="Google Shape;386;p8"/>
          <p:cNvSpPr txBox="1"/>
          <p:nvPr/>
        </p:nvSpPr>
        <p:spPr>
          <a:xfrm>
            <a:off x="0" y="4555807"/>
            <a:ext cx="515231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7F7F7F"/>
                </a:solidFill>
                <a:latin typeface="Arial"/>
                <a:ea typeface="Arial"/>
                <a:cs typeface="Arial"/>
                <a:sym typeface="Arial"/>
              </a:rPr>
              <a:t>Release Date: April 11, 2019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7F7F7F"/>
                </a:solidFill>
                <a:latin typeface="Arial"/>
                <a:ea typeface="Arial"/>
                <a:cs typeface="Arial"/>
                <a:sym typeface="Arial"/>
              </a:rPr>
              <a:t>Information of average salary in Irvine ,CA from ZipRecruiter.</a:t>
            </a:r>
            <a:endParaRPr sz="1050" b="1" i="0" u="none" strike="noStrike" cap="none" dirty="0">
              <a:solidFill>
                <a:srgbClr val="7F7F7F"/>
              </a:solidFill>
              <a:latin typeface="Arial"/>
              <a:ea typeface="Arial"/>
              <a:cs typeface="Arial"/>
              <a:sym typeface="Arial"/>
            </a:endParaRPr>
          </a:p>
        </p:txBody>
      </p:sp>
      <p:sp>
        <p:nvSpPr>
          <p:cNvPr id="387" name="Google Shape;387;p8"/>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7</a:t>
            </a:fld>
            <a:endParaRPr sz="1200" b="0" i="0" u="none" strike="noStrike" cap="none" dirty="0">
              <a:solidFill>
                <a:srgbClr val="7F7F7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8"/>
          <p:cNvSpPr txBox="1"/>
          <p:nvPr/>
        </p:nvSpPr>
        <p:spPr>
          <a:xfrm>
            <a:off x="87290" y="1923678"/>
            <a:ext cx="2531220"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為什麼選擇</a:t>
            </a:r>
            <a:r>
              <a:rPr lang="en-US" altLang="zh-CN" sz="3300" b="1" i="0" u="none" strike="noStrike" cap="none" dirty="0" err="1">
                <a:solidFill>
                  <a:schemeClr val="lt1"/>
                </a:solidFill>
                <a:latin typeface="Arial Black"/>
                <a:ea typeface="Arial Black"/>
                <a:cs typeface="Arial Black"/>
                <a:sym typeface="Arial Black"/>
              </a:rPr>
              <a:t>Virscend</a:t>
            </a:r>
            <a:r>
              <a:rPr lang="zh-CN" altLang="en-US" sz="3300" b="1" i="0" u="none" strike="noStrike" cap="none" dirty="0">
                <a:solidFill>
                  <a:schemeClr val="lt1"/>
                </a:solidFill>
                <a:latin typeface="Arial Black"/>
                <a:ea typeface="Arial Black"/>
                <a:cs typeface="Arial Black"/>
                <a:sym typeface="Arial Black"/>
              </a:rPr>
              <a:t>大學？</a:t>
            </a:r>
            <a:endParaRPr sz="3600" b="0" i="0" u="none" strike="noStrike" cap="none" dirty="0">
              <a:solidFill>
                <a:schemeClr val="lt1"/>
              </a:solidFill>
              <a:latin typeface="Arial"/>
              <a:ea typeface="Arial"/>
              <a:cs typeface="Arial"/>
              <a:sym typeface="Arial"/>
            </a:endParaRPr>
          </a:p>
        </p:txBody>
      </p:sp>
      <p:sp>
        <p:nvSpPr>
          <p:cNvPr id="393" name="Google Shape;393;p18"/>
          <p:cNvSpPr/>
          <p:nvPr/>
        </p:nvSpPr>
        <p:spPr>
          <a:xfrm>
            <a:off x="2829178" y="661825"/>
            <a:ext cx="720080" cy="72008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4" name="Google Shape;394;p18"/>
          <p:cNvSpPr/>
          <p:nvPr/>
        </p:nvSpPr>
        <p:spPr>
          <a:xfrm>
            <a:off x="2829178" y="2337142"/>
            <a:ext cx="720080" cy="72008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5" name="Google Shape;395;p18"/>
          <p:cNvSpPr/>
          <p:nvPr/>
        </p:nvSpPr>
        <p:spPr>
          <a:xfrm>
            <a:off x="2829178" y="3777883"/>
            <a:ext cx="720080" cy="72008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96" name="Google Shape;396;p18"/>
          <p:cNvGrpSpPr/>
          <p:nvPr/>
        </p:nvGrpSpPr>
        <p:grpSpPr>
          <a:xfrm>
            <a:off x="3506509" y="794803"/>
            <a:ext cx="5169996" cy="923289"/>
            <a:chOff x="636702" y="3235842"/>
            <a:chExt cx="2464638" cy="923289"/>
          </a:xfrm>
        </p:grpSpPr>
        <p:sp>
          <p:nvSpPr>
            <p:cNvPr id="397" name="Google Shape;397;p18"/>
            <p:cNvSpPr txBox="1"/>
            <p:nvPr/>
          </p:nvSpPr>
          <p:spPr>
            <a:xfrm>
              <a:off x="636702" y="3572367"/>
              <a:ext cx="2059657" cy="307777"/>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398" name="Google Shape;398;p18"/>
            <p:cNvSpPr txBox="1"/>
            <p:nvPr/>
          </p:nvSpPr>
          <p:spPr>
            <a:xfrm>
              <a:off x="803640" y="3235842"/>
              <a:ext cx="22977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zh-CN" altLang="en-US" sz="5400" b="1" dirty="0">
                  <a:solidFill>
                    <a:srgbClr val="00B050"/>
                  </a:solidFill>
                </a:rPr>
                <a:t>課程安排</a:t>
              </a:r>
              <a:endParaRPr sz="1400" b="0" i="0" u="none" strike="noStrike" cap="none" dirty="0">
                <a:solidFill>
                  <a:srgbClr val="000000"/>
                </a:solidFill>
                <a:latin typeface="Arial"/>
                <a:ea typeface="Arial"/>
                <a:cs typeface="Arial"/>
                <a:sym typeface="Arial"/>
              </a:endParaRPr>
            </a:p>
          </p:txBody>
        </p:sp>
      </p:grpSp>
      <p:sp>
        <p:nvSpPr>
          <p:cNvPr id="399" name="Google Shape;399;p18"/>
          <p:cNvSpPr txBox="1"/>
          <p:nvPr/>
        </p:nvSpPr>
        <p:spPr>
          <a:xfrm>
            <a:off x="3856690" y="2135428"/>
            <a:ext cx="48198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zh-CN" altLang="en-US" sz="5400" b="1" i="0" u="none" strike="noStrike" cap="none" dirty="0">
                <a:solidFill>
                  <a:srgbClr val="FFC000"/>
                </a:solidFill>
                <a:latin typeface="Arial"/>
                <a:ea typeface="Arial"/>
                <a:cs typeface="Arial"/>
                <a:sym typeface="Arial"/>
              </a:rPr>
              <a:t>高性價比</a:t>
            </a:r>
            <a:endParaRPr sz="1400" b="0" i="0" u="none" strike="noStrike" cap="none" dirty="0">
              <a:solidFill>
                <a:srgbClr val="000000"/>
              </a:solidFill>
              <a:latin typeface="Arial"/>
              <a:ea typeface="Arial"/>
              <a:cs typeface="Arial"/>
              <a:sym typeface="Arial"/>
            </a:endParaRPr>
          </a:p>
        </p:txBody>
      </p:sp>
      <p:grpSp>
        <p:nvGrpSpPr>
          <p:cNvPr id="400" name="Google Shape;400;p18"/>
          <p:cNvGrpSpPr/>
          <p:nvPr/>
        </p:nvGrpSpPr>
        <p:grpSpPr>
          <a:xfrm>
            <a:off x="3143719" y="3676278"/>
            <a:ext cx="5688633" cy="923289"/>
            <a:chOff x="632002" y="3272752"/>
            <a:chExt cx="2711882" cy="923289"/>
          </a:xfrm>
        </p:grpSpPr>
        <p:sp>
          <p:nvSpPr>
            <p:cNvPr id="401" name="Google Shape;401;p18"/>
            <p:cNvSpPr txBox="1"/>
            <p:nvPr/>
          </p:nvSpPr>
          <p:spPr>
            <a:xfrm>
              <a:off x="632002" y="3486157"/>
              <a:ext cx="2711882" cy="30777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2" name="Google Shape;402;p18"/>
            <p:cNvSpPr txBox="1"/>
            <p:nvPr/>
          </p:nvSpPr>
          <p:spPr>
            <a:xfrm>
              <a:off x="1312891" y="3272752"/>
              <a:ext cx="1682053"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zh-CN" altLang="en-US" sz="5400" b="1" dirty="0">
                  <a:solidFill>
                    <a:schemeClr val="accent1">
                      <a:lumMod val="75000"/>
                    </a:schemeClr>
                  </a:solidFill>
                </a:rPr>
                <a:t>項目亮點</a:t>
              </a:r>
              <a:endParaRPr sz="1400" b="0" i="0" u="none" strike="noStrike" cap="none" dirty="0">
                <a:solidFill>
                  <a:schemeClr val="accent1">
                    <a:lumMod val="75000"/>
                  </a:schemeClr>
                </a:solidFill>
                <a:latin typeface="Arial"/>
                <a:ea typeface="Arial"/>
                <a:cs typeface="Arial"/>
                <a:sym typeface="Arial"/>
              </a:endParaRPr>
            </a:p>
          </p:txBody>
        </p:sp>
      </p:grpSp>
      <p:sp>
        <p:nvSpPr>
          <p:cNvPr id="403" name="Google Shape;403;p18"/>
          <p:cNvSpPr txBox="1"/>
          <p:nvPr/>
        </p:nvSpPr>
        <p:spPr>
          <a:xfrm>
            <a:off x="2867782" y="777915"/>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01</a:t>
            </a:r>
            <a:endParaRPr sz="2400" b="1" i="0" u="none" strike="noStrike" cap="none" dirty="0">
              <a:solidFill>
                <a:schemeClr val="accent1"/>
              </a:solidFill>
              <a:latin typeface="Arial"/>
              <a:ea typeface="Arial"/>
              <a:cs typeface="Arial"/>
              <a:sym typeface="Arial"/>
            </a:endParaRPr>
          </a:p>
        </p:txBody>
      </p:sp>
      <p:sp>
        <p:nvSpPr>
          <p:cNvPr id="404" name="Google Shape;404;p18"/>
          <p:cNvSpPr txBox="1"/>
          <p:nvPr/>
        </p:nvSpPr>
        <p:spPr>
          <a:xfrm>
            <a:off x="2863637" y="2466349"/>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02</a:t>
            </a:r>
            <a:endParaRPr sz="2400" b="1" i="0" u="none" strike="noStrike" cap="none" dirty="0">
              <a:solidFill>
                <a:schemeClr val="accent1"/>
              </a:solidFill>
              <a:latin typeface="Arial"/>
              <a:ea typeface="Arial"/>
              <a:cs typeface="Arial"/>
              <a:sym typeface="Arial"/>
            </a:endParaRPr>
          </a:p>
        </p:txBody>
      </p:sp>
      <p:sp>
        <p:nvSpPr>
          <p:cNvPr id="405" name="Google Shape;405;p18"/>
          <p:cNvSpPr txBox="1"/>
          <p:nvPr/>
        </p:nvSpPr>
        <p:spPr>
          <a:xfrm>
            <a:off x="2863637" y="3921899"/>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03</a:t>
            </a:r>
            <a:endParaRPr sz="2400" b="1" i="0" u="none" strike="noStrike" cap="none" dirty="0">
              <a:solidFill>
                <a:schemeClr val="accent1"/>
              </a:solidFill>
              <a:latin typeface="Arial"/>
              <a:ea typeface="Arial"/>
              <a:cs typeface="Arial"/>
              <a:sym typeface="Arial"/>
            </a:endParaRPr>
          </a:p>
        </p:txBody>
      </p:sp>
      <p:sp>
        <p:nvSpPr>
          <p:cNvPr id="406" name="Google Shape;406;p18"/>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8</a:t>
            </a:fld>
            <a:endParaRPr sz="1200" b="0" i="0" u="none" strike="noStrike" cap="none" dirty="0">
              <a:solidFill>
                <a:srgbClr val="7F7F7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9"/>
          <p:cNvSpPr txBox="1"/>
          <p:nvPr/>
        </p:nvSpPr>
        <p:spPr>
          <a:xfrm>
            <a:off x="233892" y="1956142"/>
            <a:ext cx="2399602"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為什麼選擇</a:t>
            </a:r>
            <a:r>
              <a:rPr lang="en-US" altLang="zh-CN" sz="3300" b="1" i="0" u="none" strike="noStrike" cap="none" dirty="0" err="1">
                <a:solidFill>
                  <a:schemeClr val="lt1"/>
                </a:solidFill>
                <a:latin typeface="Arial Black"/>
                <a:ea typeface="Arial Black"/>
                <a:cs typeface="Arial Black"/>
                <a:sym typeface="Arial Black"/>
              </a:rPr>
              <a:t>Virscend</a:t>
            </a:r>
            <a:r>
              <a:rPr lang="zh-CN" altLang="en-US" sz="3300" b="1" i="0" u="none" strike="noStrike" cap="none" dirty="0">
                <a:solidFill>
                  <a:schemeClr val="lt1"/>
                </a:solidFill>
                <a:latin typeface="Arial Black"/>
                <a:ea typeface="Arial Black"/>
                <a:cs typeface="Arial Black"/>
                <a:sym typeface="Arial Black"/>
              </a:rPr>
              <a:t>大學？</a:t>
            </a:r>
            <a:endParaRPr sz="3600" b="0" i="0" u="none" strike="noStrike" cap="none" dirty="0">
              <a:solidFill>
                <a:schemeClr val="lt1"/>
              </a:solidFill>
              <a:latin typeface="Arial"/>
              <a:ea typeface="Arial"/>
              <a:cs typeface="Arial"/>
              <a:sym typeface="Arial"/>
            </a:endParaRPr>
          </a:p>
        </p:txBody>
      </p:sp>
      <p:sp>
        <p:nvSpPr>
          <p:cNvPr id="413" name="Google Shape;413;p19"/>
          <p:cNvSpPr/>
          <p:nvPr/>
        </p:nvSpPr>
        <p:spPr>
          <a:xfrm>
            <a:off x="2829178" y="433225"/>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p19"/>
          <p:cNvSpPr/>
          <p:nvPr/>
        </p:nvSpPr>
        <p:spPr>
          <a:xfrm>
            <a:off x="2829178" y="1956142"/>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p19"/>
          <p:cNvSpPr/>
          <p:nvPr/>
        </p:nvSpPr>
        <p:spPr>
          <a:xfrm>
            <a:off x="2829178" y="3473083"/>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16" name="Google Shape;416;p19"/>
          <p:cNvGrpSpPr/>
          <p:nvPr/>
        </p:nvGrpSpPr>
        <p:grpSpPr>
          <a:xfrm>
            <a:off x="3479431" y="170528"/>
            <a:ext cx="5120695" cy="1683431"/>
            <a:chOff x="632006" y="3163834"/>
            <a:chExt cx="2441100" cy="1683431"/>
          </a:xfrm>
        </p:grpSpPr>
        <p:sp>
          <p:nvSpPr>
            <p:cNvPr id="417" name="Google Shape;417;p19"/>
            <p:cNvSpPr txBox="1"/>
            <p:nvPr/>
          </p:nvSpPr>
          <p:spPr>
            <a:xfrm>
              <a:off x="632006" y="3523866"/>
              <a:ext cx="2441100" cy="1323399"/>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dk1"/>
                </a:buClr>
                <a:buSzPts val="1600"/>
                <a:buFont typeface="Noto Sans Symbols"/>
                <a:buChar char="❑"/>
              </a:pPr>
              <a:r>
                <a:rPr lang="en-US" sz="1600" dirty="0">
                  <a:solidFill>
                    <a:schemeClr val="bg2">
                      <a:lumMod val="60000"/>
                      <a:lumOff val="40000"/>
                    </a:schemeClr>
                  </a:solidFill>
                </a:rPr>
                <a:t>2</a:t>
              </a:r>
              <a:r>
                <a:rPr lang="zh-CN" altLang="en-US" sz="1600" dirty="0">
                  <a:solidFill>
                    <a:schemeClr val="bg2">
                      <a:lumMod val="60000"/>
                      <a:lumOff val="40000"/>
                    </a:schemeClr>
                  </a:solidFill>
                </a:rPr>
                <a:t>年全日制課程。</a:t>
              </a:r>
              <a:endParaRPr sz="1400" b="0" i="0" u="none" strike="noStrike" cap="none" dirty="0">
                <a:solidFill>
                  <a:schemeClr val="bg2">
                    <a:lumMod val="60000"/>
                    <a:lumOff val="40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600" b="0" i="0" u="none" strike="noStrike" cap="none" dirty="0">
                  <a:solidFill>
                    <a:schemeClr val="bg2">
                      <a:lumMod val="60000"/>
                      <a:lumOff val="40000"/>
                    </a:schemeClr>
                  </a:solidFill>
                  <a:latin typeface="Arial"/>
                  <a:ea typeface="Arial"/>
                  <a:cs typeface="Arial"/>
                  <a:sym typeface="Arial"/>
                </a:rPr>
                <a:t>十門課。</a:t>
              </a:r>
              <a:endParaRPr lang="en-US" altLang="zh-CN" sz="1600" b="0" i="0" u="none" strike="noStrike" cap="none" dirty="0">
                <a:solidFill>
                  <a:schemeClr val="bg2">
                    <a:lumMod val="60000"/>
                    <a:lumOff val="40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600" b="0" i="0" u="none" strike="noStrike" cap="none" dirty="0">
                  <a:solidFill>
                    <a:schemeClr val="bg2">
                      <a:lumMod val="60000"/>
                      <a:lumOff val="40000"/>
                    </a:schemeClr>
                  </a:solidFill>
                  <a:latin typeface="Arial"/>
                  <a:ea typeface="Arial"/>
                  <a:cs typeface="Arial"/>
                  <a:sym typeface="Arial"/>
                </a:rPr>
                <a:t>小班制課程。</a:t>
              </a:r>
              <a:endParaRPr lang="en-US" altLang="zh-CN" sz="1600" b="0" i="0" u="none" strike="noStrike" cap="none" dirty="0">
                <a:solidFill>
                  <a:schemeClr val="bg2">
                    <a:lumMod val="60000"/>
                    <a:lumOff val="40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600" b="0" i="0" u="none" strike="noStrike" cap="none" dirty="0">
                  <a:solidFill>
                    <a:schemeClr val="bg2">
                      <a:lumMod val="60000"/>
                      <a:lumOff val="40000"/>
                    </a:schemeClr>
                  </a:solidFill>
                  <a:latin typeface="Arial"/>
                  <a:ea typeface="Arial"/>
                  <a:cs typeface="Arial"/>
                  <a:sym typeface="Arial"/>
                </a:rPr>
                <a:t>絕佳的校園位置。</a:t>
              </a:r>
              <a:endParaRPr lang="en-US" altLang="zh-CN" sz="1600" b="0" i="0" u="none" strike="noStrike" cap="none" dirty="0">
                <a:solidFill>
                  <a:schemeClr val="bg2">
                    <a:lumMod val="60000"/>
                    <a:lumOff val="40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600" dirty="0">
                  <a:solidFill>
                    <a:schemeClr val="bg2">
                      <a:lumMod val="60000"/>
                      <a:lumOff val="40000"/>
                    </a:schemeClr>
                  </a:solidFill>
                </a:rPr>
                <a:t>線上線下 </a:t>
              </a:r>
              <a:r>
                <a:rPr lang="en-US" sz="1600" b="0" i="0" u="none" strike="noStrike" cap="none" dirty="0">
                  <a:solidFill>
                    <a:schemeClr val="bg2">
                      <a:lumMod val="60000"/>
                      <a:lumOff val="40000"/>
                    </a:schemeClr>
                  </a:solidFill>
                  <a:latin typeface="Arial"/>
                  <a:ea typeface="Arial"/>
                  <a:cs typeface="Arial"/>
                  <a:sym typeface="Arial"/>
                </a:rPr>
                <a:t>7:00 p.m.-9:45 p.m</a:t>
              </a:r>
              <a:r>
                <a:rPr lang="en-US" sz="1600" b="1" i="0" u="none" strike="noStrike" cap="none" dirty="0">
                  <a:solidFill>
                    <a:schemeClr val="bg2">
                      <a:lumMod val="60000"/>
                      <a:lumOff val="40000"/>
                    </a:schemeClr>
                  </a:solidFill>
                  <a:latin typeface="Arial"/>
                  <a:ea typeface="Arial"/>
                  <a:cs typeface="Arial"/>
                  <a:sym typeface="Arial"/>
                </a:rPr>
                <a:t>.</a:t>
              </a:r>
              <a:r>
                <a:rPr lang="zh-CN" altLang="en-US" sz="1600" b="1" i="0" u="none" strike="noStrike" cap="none" dirty="0">
                  <a:solidFill>
                    <a:schemeClr val="bg2">
                      <a:lumMod val="60000"/>
                      <a:lumOff val="40000"/>
                    </a:schemeClr>
                  </a:solidFill>
                  <a:latin typeface="Arial"/>
                  <a:ea typeface="Arial"/>
                  <a:cs typeface="Arial"/>
                  <a:sym typeface="Arial"/>
                </a:rPr>
                <a:t>。</a:t>
              </a:r>
              <a:endParaRPr sz="1400" b="0" i="0" u="none" strike="noStrike" cap="none" dirty="0">
                <a:solidFill>
                  <a:schemeClr val="bg2">
                    <a:lumMod val="60000"/>
                    <a:lumOff val="40000"/>
                  </a:schemeClr>
                </a:solidFill>
                <a:latin typeface="Arial"/>
                <a:ea typeface="Arial"/>
                <a:cs typeface="Arial"/>
                <a:sym typeface="Arial"/>
              </a:endParaRPr>
            </a:p>
          </p:txBody>
        </p:sp>
        <p:sp>
          <p:nvSpPr>
            <p:cNvPr id="418" name="Google Shape;418;p19"/>
            <p:cNvSpPr txBox="1"/>
            <p:nvPr/>
          </p:nvSpPr>
          <p:spPr>
            <a:xfrm>
              <a:off x="803640" y="3163834"/>
              <a:ext cx="205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400" b="1" i="0" u="none" strike="noStrike" cap="none" dirty="0">
                  <a:solidFill>
                    <a:schemeClr val="bg2">
                      <a:lumMod val="60000"/>
                      <a:lumOff val="40000"/>
                    </a:schemeClr>
                  </a:solidFill>
                  <a:latin typeface="Arial"/>
                  <a:ea typeface="Arial"/>
                  <a:cs typeface="Arial"/>
                  <a:sym typeface="Arial"/>
                </a:rPr>
                <a:t>課程安排</a:t>
              </a:r>
              <a:endParaRPr sz="1400" b="0" i="0" u="none" strike="noStrike" cap="none" dirty="0">
                <a:solidFill>
                  <a:schemeClr val="bg2">
                    <a:lumMod val="60000"/>
                    <a:lumOff val="40000"/>
                  </a:schemeClr>
                </a:solidFill>
                <a:latin typeface="Arial"/>
                <a:ea typeface="Arial"/>
                <a:cs typeface="Arial"/>
                <a:sym typeface="Arial"/>
              </a:endParaRPr>
            </a:p>
          </p:txBody>
        </p:sp>
      </p:grpSp>
      <p:grpSp>
        <p:nvGrpSpPr>
          <p:cNvPr id="419" name="Google Shape;419;p19"/>
          <p:cNvGrpSpPr/>
          <p:nvPr/>
        </p:nvGrpSpPr>
        <p:grpSpPr>
          <a:xfrm>
            <a:off x="3362741" y="1863481"/>
            <a:ext cx="5547368" cy="1160179"/>
            <a:chOff x="604758" y="3167272"/>
            <a:chExt cx="2644500" cy="1160179"/>
          </a:xfrm>
        </p:grpSpPr>
        <p:sp>
          <p:nvSpPr>
            <p:cNvPr id="420" name="Google Shape;420;p19"/>
            <p:cNvSpPr txBox="1"/>
            <p:nvPr/>
          </p:nvSpPr>
          <p:spPr>
            <a:xfrm>
              <a:off x="604758" y="3588828"/>
              <a:ext cx="2644500" cy="738623"/>
            </a:xfrm>
            <a:prstGeom prst="rect">
              <a:avLst/>
            </a:prstGeom>
            <a:noFill/>
            <a:ln>
              <a:noFill/>
            </a:ln>
          </p:spPr>
          <p:txBody>
            <a:bodyPr spcFirstLastPara="1" wrap="square" lIns="91425" tIns="45700" rIns="91425" bIns="45700" anchor="t" anchorCtr="0">
              <a:spAutoFit/>
            </a:bodyPr>
            <a:lstStyle/>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我們的課程價格比類似課程低</a:t>
              </a:r>
              <a:r>
                <a:rPr lang="en-US" altLang="zh-CN" dirty="0">
                  <a:solidFill>
                    <a:srgbClr val="BFBFBF"/>
                  </a:solidFill>
                </a:rPr>
                <a:t>75%</a:t>
              </a:r>
              <a:r>
                <a:rPr lang="zh-CN" altLang="en-US" dirty="0">
                  <a:solidFill>
                    <a:srgbClr val="BFBFBF"/>
                  </a:solidFill>
                </a:rPr>
                <a:t>。</a:t>
              </a:r>
              <a:endParaRPr lang="en-US" altLang="zh-CN" dirty="0">
                <a:solidFill>
                  <a:srgbClr val="BFBFBF"/>
                </a:solidFill>
              </a:endParaRP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整個項目的學費為</a:t>
              </a:r>
              <a:r>
                <a:rPr lang="en-US" altLang="zh-CN" dirty="0">
                  <a:solidFill>
                    <a:srgbClr val="BFBFBF"/>
                  </a:solidFill>
                </a:rPr>
                <a:t>25,880</a:t>
              </a:r>
              <a:r>
                <a:rPr lang="zh-CN" altLang="en-US" dirty="0">
                  <a:solidFill>
                    <a:srgbClr val="BFBFBF"/>
                  </a:solidFill>
                </a:rPr>
                <a:t>美元（包含</a:t>
              </a:r>
              <a:r>
                <a:rPr lang="en-US" altLang="zh-CN" dirty="0">
                  <a:solidFill>
                    <a:srgbClr val="BFBFBF"/>
                  </a:solidFill>
                </a:rPr>
                <a:t>10</a:t>
              </a:r>
              <a:r>
                <a:rPr lang="zh-CN" altLang="en-US" dirty="0">
                  <a:solidFill>
                    <a:srgbClr val="BFBFBF"/>
                  </a:solidFill>
                </a:rPr>
                <a:t>門課程的學費和</a:t>
              </a:r>
              <a:r>
                <a:rPr lang="en-US" altLang="zh-CN" dirty="0">
                  <a:solidFill>
                    <a:srgbClr val="BFBFBF"/>
                  </a:solidFill>
                </a:rPr>
                <a:t>4</a:t>
              </a:r>
              <a:r>
                <a:rPr lang="zh-CN" altLang="en-US" dirty="0">
                  <a:solidFill>
                    <a:srgbClr val="BFBFBF"/>
                  </a:solidFill>
                </a:rPr>
                <a:t>個學期的註冊費）。</a:t>
              </a:r>
              <a:endParaRPr dirty="0">
                <a:solidFill>
                  <a:srgbClr val="BFBFBF"/>
                </a:solidFill>
              </a:endParaRPr>
            </a:p>
          </p:txBody>
        </p:sp>
        <p:sp>
          <p:nvSpPr>
            <p:cNvPr id="421" name="Google Shape;421;p19"/>
            <p:cNvSpPr txBox="1"/>
            <p:nvPr/>
          </p:nvSpPr>
          <p:spPr>
            <a:xfrm>
              <a:off x="793755" y="3167272"/>
              <a:ext cx="20598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altLang="en-US" sz="2000" b="1" dirty="0">
                  <a:solidFill>
                    <a:srgbClr val="BFBFBF"/>
                  </a:solidFill>
                </a:rPr>
                <a:t>高性價比</a:t>
              </a:r>
              <a:endParaRPr sz="1400" b="0" i="0" u="none" strike="noStrike" cap="none" dirty="0">
                <a:solidFill>
                  <a:srgbClr val="000000"/>
                </a:solidFill>
                <a:latin typeface="Arial"/>
                <a:ea typeface="Arial"/>
                <a:cs typeface="Arial"/>
                <a:sym typeface="Arial"/>
              </a:endParaRPr>
            </a:p>
          </p:txBody>
        </p:sp>
      </p:grpSp>
      <p:grpSp>
        <p:nvGrpSpPr>
          <p:cNvPr id="422" name="Google Shape;422;p19"/>
          <p:cNvGrpSpPr/>
          <p:nvPr/>
        </p:nvGrpSpPr>
        <p:grpSpPr>
          <a:xfrm>
            <a:off x="3419891" y="2960062"/>
            <a:ext cx="5493247" cy="1612595"/>
            <a:chOff x="641887" y="3158055"/>
            <a:chExt cx="2618700" cy="1612595"/>
          </a:xfrm>
        </p:grpSpPr>
        <p:sp>
          <p:nvSpPr>
            <p:cNvPr id="423" name="Google Shape;423;p19"/>
            <p:cNvSpPr txBox="1"/>
            <p:nvPr/>
          </p:nvSpPr>
          <p:spPr>
            <a:xfrm>
              <a:off x="641887" y="3601139"/>
              <a:ext cx="2618700" cy="1169511"/>
            </a:xfrm>
            <a:prstGeom prst="rect">
              <a:avLst/>
            </a:prstGeom>
            <a:noFill/>
            <a:ln>
              <a:noFill/>
            </a:ln>
          </p:spPr>
          <p:txBody>
            <a:bodyPr spcFirstLastPara="1" wrap="square" lIns="91425" tIns="45700" rIns="91425" bIns="45700" anchor="t" anchorCtr="0">
              <a:spAutoFit/>
            </a:bodyPr>
            <a:lstStyle/>
            <a:p>
              <a:pPr marL="914400" lvl="1" indent="-317500" algn="l" rtl="0">
                <a:spcBef>
                  <a:spcPts val="0"/>
                </a:spcBef>
                <a:spcAft>
                  <a:spcPts val="0"/>
                </a:spcAft>
                <a:buClr>
                  <a:srgbClr val="BFBFBF"/>
                </a:buClr>
                <a:buSzPts val="1400"/>
                <a:buFont typeface="Noto Sans Symbols"/>
                <a:buChar char="❑"/>
              </a:pPr>
              <a:r>
                <a:rPr lang="en-US" altLang="zh-CN" dirty="0">
                  <a:solidFill>
                    <a:srgbClr val="BFBFBF"/>
                  </a:solidFill>
                </a:rPr>
                <a:t>STEM</a:t>
              </a:r>
              <a:r>
                <a:rPr lang="zh-CN" altLang="en-US" dirty="0">
                  <a:solidFill>
                    <a:srgbClr val="BFBFBF"/>
                  </a:solidFill>
                </a:rPr>
                <a:t>認證課程。</a:t>
              </a:r>
              <a:endParaRPr lang="en-US" altLang="zh-CN" dirty="0">
                <a:solidFill>
                  <a:srgbClr val="BFBFBF"/>
                </a:solidFill>
              </a:endParaRP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可以為國際學生發放</a:t>
              </a:r>
              <a:r>
                <a:rPr lang="en-US" altLang="zh-CN" dirty="0">
                  <a:solidFill>
                    <a:srgbClr val="BFBFBF"/>
                  </a:solidFill>
                </a:rPr>
                <a:t>I-20</a:t>
              </a:r>
              <a:r>
                <a:rPr lang="zh-CN" altLang="en-US" dirty="0">
                  <a:solidFill>
                    <a:srgbClr val="BFBFBF"/>
                  </a:solidFill>
                </a:rPr>
                <a:t>表格。</a:t>
              </a:r>
              <a:endParaRPr lang="en-US" altLang="zh-CN" dirty="0">
                <a:solidFill>
                  <a:srgbClr val="BFBFBF"/>
                </a:solidFill>
              </a:endParaRP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優質教學：所有教授來自于加州州立大學</a:t>
              </a:r>
              <a:r>
                <a:rPr lang="en-US" altLang="zh-CN" dirty="0">
                  <a:solidFill>
                    <a:srgbClr val="BFBFBF"/>
                  </a:solidFill>
                </a:rPr>
                <a:t>/</a:t>
              </a:r>
              <a:r>
                <a:rPr lang="zh-CN" altLang="en-US" dirty="0">
                  <a:solidFill>
                    <a:srgbClr val="BFBFBF"/>
                  </a:solidFill>
                </a:rPr>
                <a:t>加州大學。</a:t>
              </a:r>
              <a:endParaRPr lang="en-US" altLang="zh-CN" dirty="0">
                <a:solidFill>
                  <a:srgbClr val="BFBFBF"/>
                </a:solidFill>
              </a:endParaRP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小班教學，使得學生和教授之間有充分的個性化互動。</a:t>
              </a:r>
              <a:endParaRPr lang="en-US" altLang="zh-CN" dirty="0">
                <a:solidFill>
                  <a:srgbClr val="BFBFBF"/>
                </a:solidFill>
              </a:endParaRP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與時俱進的教學大綱。</a:t>
              </a:r>
              <a:endParaRPr dirty="0">
                <a:solidFill>
                  <a:srgbClr val="BFBFBF"/>
                </a:solidFill>
              </a:endParaRPr>
            </a:p>
          </p:txBody>
        </p:sp>
        <p:sp>
          <p:nvSpPr>
            <p:cNvPr id="424" name="Google Shape;424;p19"/>
            <p:cNvSpPr txBox="1"/>
            <p:nvPr/>
          </p:nvSpPr>
          <p:spPr>
            <a:xfrm>
              <a:off x="803640" y="3158055"/>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altLang="en-US" sz="2000" b="1" i="0" u="none" strike="noStrike" cap="none" dirty="0">
                  <a:solidFill>
                    <a:srgbClr val="BFBFBF"/>
                  </a:solidFill>
                  <a:latin typeface="Arial"/>
                  <a:ea typeface="Arial"/>
                  <a:cs typeface="Arial"/>
                  <a:sym typeface="Arial"/>
                </a:rPr>
                <a:t>項目亮點</a:t>
              </a:r>
              <a:endParaRPr sz="1400" b="0" i="0" u="none" strike="noStrike" cap="none" dirty="0">
                <a:solidFill>
                  <a:srgbClr val="000000"/>
                </a:solidFill>
                <a:latin typeface="Arial"/>
                <a:ea typeface="Arial"/>
                <a:cs typeface="Arial"/>
                <a:sym typeface="Arial"/>
              </a:endParaRPr>
            </a:p>
          </p:txBody>
        </p:sp>
      </p:grpSp>
      <p:sp>
        <p:nvSpPr>
          <p:cNvPr id="425" name="Google Shape;425;p19"/>
          <p:cNvSpPr txBox="1"/>
          <p:nvPr/>
        </p:nvSpPr>
        <p:spPr>
          <a:xfrm>
            <a:off x="2867782" y="549315"/>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01</a:t>
            </a:r>
            <a:endParaRPr sz="2400" b="1" i="0" u="none" strike="noStrike" cap="none" dirty="0">
              <a:solidFill>
                <a:schemeClr val="accent1"/>
              </a:solidFill>
              <a:latin typeface="Arial"/>
              <a:ea typeface="Arial"/>
              <a:cs typeface="Arial"/>
              <a:sym typeface="Arial"/>
            </a:endParaRPr>
          </a:p>
        </p:txBody>
      </p:sp>
      <p:sp>
        <p:nvSpPr>
          <p:cNvPr id="426" name="Google Shape;426;p19"/>
          <p:cNvSpPr txBox="1"/>
          <p:nvPr/>
        </p:nvSpPr>
        <p:spPr>
          <a:xfrm>
            <a:off x="2863637" y="208534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02</a:t>
            </a:r>
            <a:endParaRPr sz="2400" b="1" i="0" u="none" strike="noStrike" cap="none" dirty="0">
              <a:solidFill>
                <a:schemeClr val="accent1"/>
              </a:solidFill>
              <a:latin typeface="Arial"/>
              <a:ea typeface="Arial"/>
              <a:cs typeface="Arial"/>
              <a:sym typeface="Arial"/>
            </a:endParaRPr>
          </a:p>
        </p:txBody>
      </p:sp>
      <p:sp>
        <p:nvSpPr>
          <p:cNvPr id="427" name="Google Shape;427;p19"/>
          <p:cNvSpPr txBox="1"/>
          <p:nvPr/>
        </p:nvSpPr>
        <p:spPr>
          <a:xfrm>
            <a:off x="2863637" y="361709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03</a:t>
            </a:r>
            <a:endParaRPr sz="2400" b="1" i="0" u="none" strike="noStrike" cap="none" dirty="0">
              <a:solidFill>
                <a:schemeClr val="accent1"/>
              </a:solidFill>
              <a:latin typeface="Arial"/>
              <a:ea typeface="Arial"/>
              <a:cs typeface="Arial"/>
              <a:sym typeface="Arial"/>
            </a:endParaRPr>
          </a:p>
        </p:txBody>
      </p:sp>
      <p:sp>
        <p:nvSpPr>
          <p:cNvPr id="428" name="Google Shape;428;p19"/>
          <p:cNvSpPr txBox="1"/>
          <p:nvPr/>
        </p:nvSpPr>
        <p:spPr>
          <a:xfrm>
            <a:off x="6948264" y="45427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9</a:t>
            </a:fld>
            <a:endParaRPr sz="1200" b="0" i="0" u="none" strike="noStrike" cap="none" dirty="0">
              <a:solidFill>
                <a:srgbClr val="7F7F7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over and End Slide Master">
  <a:themeElements>
    <a:clrScheme name="ALLPPT-COLOR-A11">
      <a:dk1>
        <a:srgbClr val="000000"/>
      </a:dk1>
      <a:lt1>
        <a:srgbClr val="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1">
      <a:dk1>
        <a:srgbClr val="000000"/>
      </a:dk1>
      <a:lt1>
        <a:srgbClr val="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2040</Words>
  <Application>Microsoft Office PowerPoint</Application>
  <PresentationFormat>On-screen Show (16:9)</PresentationFormat>
  <Paragraphs>280</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Algerian</vt:lpstr>
      <vt:lpstr>Arial</vt:lpstr>
      <vt:lpstr>Arial Black</vt:lpstr>
      <vt:lpstr>Google Sans</vt:lpstr>
      <vt:lpstr>Noto Sans Symbols</vt:lpstr>
      <vt:lpstr>Calibri</vt:lpstr>
      <vt:lpstr>Cover and End Slide Master</vt:lpstr>
      <vt:lpstr>Contents Slide Master</vt:lpstr>
      <vt:lpstr>PowerPoint Presentation</vt:lpstr>
      <vt:lpstr>PowerPoint Presentation</vt:lpstr>
      <vt:lpstr>PowerPoint Presentation</vt:lpstr>
      <vt:lpstr>WASC 認證</vt:lpstr>
      <vt:lpstr>PowerPoint Presentation</vt:lpstr>
      <vt:lpstr>PowerPoint Presentation</vt:lpstr>
      <vt:lpstr>相關職業及薪資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Liang</dc:creator>
  <cp:lastModifiedBy>Finance</cp:lastModifiedBy>
  <cp:revision>10</cp:revision>
  <dcterms:created xsi:type="dcterms:W3CDTF">2020-02-21T02:07:32Z</dcterms:created>
  <dcterms:modified xsi:type="dcterms:W3CDTF">2024-05-15T17:49:35Z</dcterms:modified>
</cp:coreProperties>
</file>