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0"/>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lgerian" panose="04020705040A02060702" pitchFamily="82" charset="0"/>
      <p:regular r:id="rId21"/>
    </p:embeddedFont>
    <p:embeddedFont>
      <p:font typeface="Arial Black" panose="020B0A0402010202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92">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HilNiYMDVjcBXcbULEYZy2NyT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85F89E-6C82-45D2-A917-6A78B10623D3}">
  <a:tblStyle styleId="{7F85F89E-6C82-45D2-A917-6A78B10623D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4"/>
          </a:solidFill>
        </a:fill>
      </a:tcStyle>
    </a:wholeTbl>
    <a:band1H>
      <a:tcTxStyle b="off" i="off"/>
      <a:tcStyle>
        <a:tcBdr/>
        <a:fill>
          <a:solidFill>
            <a:srgbClr val="CAD4E8"/>
          </a:solidFill>
        </a:fill>
      </a:tcStyle>
    </a:band1H>
    <a:band2H>
      <a:tcTxStyle b="off" i="off"/>
      <a:tcStyle>
        <a:tcBdr/>
      </a:tcStyle>
    </a:band2H>
    <a:band1V>
      <a:tcTxStyle b="off" i="off"/>
      <a:tcStyle>
        <a:tcBdr/>
        <a:fill>
          <a:solidFill>
            <a:srgbClr val="CAD4E8"/>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94694"/>
  </p:normalViewPr>
  <p:slideViewPr>
    <p:cSldViewPr snapToGrid="0">
      <p:cViewPr varScale="1">
        <p:scale>
          <a:sx n="138" d="100"/>
          <a:sy n="138" d="100"/>
        </p:scale>
        <p:origin x="936" y="138"/>
      </p:cViewPr>
      <p:guideLst>
        <p:guide orient="horz" pos="189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 saved. </a:t>
            </a:r>
            <a:endParaRPr/>
          </a:p>
        </p:txBody>
      </p:sp>
      <p:sp>
        <p:nvSpPr>
          <p:cNvPr id="432" name="Google Shape;4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2c8ef928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2c8ef928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262c8ef928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https://www.bls.gov/ooh/business-and-financial/home.htm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t>Globalization, a growing economy, and a complex tax and regulatory environment are expected to continue to lead to strong demand for accountants and auditors. In addition, increasing usage of data and market research in order to understand customers and product demand, and to evaluate marketing strategies, will lead to growing demand for market research analysts. </a:t>
            </a:r>
            <a:endParaRPr sz="1200">
              <a:solidFill>
                <a:srgbClr val="3F3F3F"/>
              </a:solidFill>
            </a:endParaRPr>
          </a:p>
          <a:p>
            <a:pPr marL="0" lvl="0" indent="0" algn="l" rtl="0">
              <a:lnSpc>
                <a:spcPct val="100000"/>
              </a:lnSpc>
              <a:spcBef>
                <a:spcPts val="0"/>
              </a:spcBef>
              <a:spcAft>
                <a:spcPts val="0"/>
              </a:spcAft>
              <a:buSzPts val="1400"/>
              <a:buNone/>
            </a:pPr>
            <a:endParaRPr/>
          </a:p>
        </p:txBody>
      </p:sp>
      <p:sp>
        <p:nvSpPr>
          <p:cNvPr id="364" name="Google Shape;3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a:t>Instead of Updated Curriculum changed to </a:t>
            </a:r>
            <a:r>
              <a:rPr lang="en-US" sz="1400">
                <a:solidFill>
                  <a:srgbClr val="BFBFBF"/>
                </a:solidFill>
              </a:rPr>
              <a:t>The curriculum is relevant to market needs. </a:t>
            </a:r>
            <a:endParaRPr/>
          </a:p>
          <a:p>
            <a:pPr marL="0" lvl="0" indent="0" algn="l" rtl="0">
              <a:lnSpc>
                <a:spcPct val="100000"/>
              </a:lnSpc>
              <a:spcBef>
                <a:spcPts val="0"/>
              </a:spcBef>
              <a:spcAft>
                <a:spcPts val="0"/>
              </a:spcAft>
              <a:buSzPts val="1400"/>
              <a:buNone/>
            </a:pPr>
            <a:endParaRPr/>
          </a:p>
        </p:txBody>
      </p:sp>
      <p:sp>
        <p:nvSpPr>
          <p:cNvPr id="410" name="Google Shape;41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spTree>
      <p:nvGrpSpPr>
        <p:cNvPr id="1" name="Shape 1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spTree>
      <p:nvGrpSpPr>
        <p:cNvPr id="1" name="Shape 46"/>
        <p:cNvGrpSpPr/>
        <p:nvPr/>
      </p:nvGrpSpPr>
      <p:grpSpPr>
        <a:xfrm>
          <a:off x="0" y="0"/>
          <a:ext cx="0" cy="0"/>
          <a:chOff x="0" y="0"/>
          <a:chExt cx="0" cy="0"/>
        </a:xfrm>
      </p:grpSpPr>
      <p:sp>
        <p:nvSpPr>
          <p:cNvPr id="47" name="Google Shape;47;p39"/>
          <p:cNvSpPr>
            <a:spLocks noGrp="1"/>
          </p:cNvSpPr>
          <p:nvPr>
            <p:ph type="pic" idx="2"/>
          </p:nvPr>
        </p:nvSpPr>
        <p:spPr>
          <a:xfrm>
            <a:off x="0" y="0"/>
            <a:ext cx="3707904" cy="5143500"/>
          </a:xfrm>
          <a:prstGeom prst="rect">
            <a:avLst/>
          </a:prstGeom>
          <a:solidFill>
            <a:srgbClr val="F2F2F2"/>
          </a:solidFill>
          <a:ln>
            <a:noFill/>
          </a:ln>
          <a:effectLst>
            <a:outerShdw blurRad="50800" dist="38100" algn="l" rotWithShape="0">
              <a:srgbClr val="000000">
                <a:alpha val="40000"/>
              </a:srgbClr>
            </a:outerShdw>
          </a:effectLst>
        </p:spPr>
      </p:sp>
      <p:pic>
        <p:nvPicPr>
          <p:cNvPr id="48" name="Google Shape;48;p39"/>
          <p:cNvPicPr preferRelativeResize="0"/>
          <p:nvPr/>
        </p:nvPicPr>
        <p:blipFill rotWithShape="1">
          <a:blip r:embed="rId2">
            <a:alphaModFix/>
          </a:blip>
          <a:srcRect/>
          <a:stretch/>
        </p:blipFill>
        <p:spPr>
          <a:xfrm>
            <a:off x="-36023" y="-90274"/>
            <a:ext cx="935615" cy="10058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49"/>
        <p:cNvGrpSpPr/>
        <p:nvPr/>
      </p:nvGrpSpPr>
      <p:grpSpPr>
        <a:xfrm>
          <a:off x="0" y="0"/>
          <a:ext cx="0" cy="0"/>
          <a:chOff x="0" y="0"/>
          <a:chExt cx="0" cy="0"/>
        </a:xfrm>
      </p:grpSpPr>
      <p:sp>
        <p:nvSpPr>
          <p:cNvPr id="50" name="Google Shape;50;p45"/>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51"/>
        <p:cNvGrpSpPr/>
        <p:nvPr/>
      </p:nvGrpSpPr>
      <p:grpSpPr>
        <a:xfrm>
          <a:off x="0" y="0"/>
          <a:ext cx="0" cy="0"/>
          <a:chOff x="0" y="0"/>
          <a:chExt cx="0" cy="0"/>
        </a:xfrm>
      </p:grpSpPr>
      <p:sp>
        <p:nvSpPr>
          <p:cNvPr id="52" name="Google Shape;52;p36"/>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Style slide layout">
  <p:cSld name="6_Style slide layout">
    <p:bg>
      <p:bgPr>
        <a:solidFill>
          <a:srgbClr val="8CB3E3"/>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Layout">
  <p:cSld name="Agenda Layout">
    <p:bg>
      <p:bgPr>
        <a:solidFill>
          <a:schemeClr val="lt1"/>
        </a:solid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55"/>
        <p:cNvGrpSpPr/>
        <p:nvPr/>
      </p:nvGrpSpPr>
      <p:grpSpPr>
        <a:xfrm>
          <a:off x="0" y="0"/>
          <a:ext cx="0" cy="0"/>
          <a:chOff x="0" y="0"/>
          <a:chExt cx="0" cy="0"/>
        </a:xfrm>
      </p:grpSpPr>
      <p:sp>
        <p:nvSpPr>
          <p:cNvPr id="56" name="Google Shape;56;p43"/>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43"/>
          <p:cNvSpPr/>
          <p:nvPr/>
        </p:nvSpPr>
        <p:spPr>
          <a:xfrm>
            <a:off x="0" y="4610653"/>
            <a:ext cx="9144000" cy="541818"/>
          </a:xfrm>
          <a:custGeom>
            <a:avLst/>
            <a:gdLst/>
            <a:ahLst/>
            <a:cxnLst/>
            <a:rect l="l" t="t" r="r" b="b"/>
            <a:pathLst>
              <a:path w="12192000" h="722424" extrusionOk="0">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8" name="Google Shape;58;p43"/>
          <p:cNvSpPr/>
          <p:nvPr/>
        </p:nvSpPr>
        <p:spPr>
          <a:xfrm flipH="1">
            <a:off x="0" y="4786347"/>
            <a:ext cx="9144000" cy="366124"/>
          </a:xfrm>
          <a:custGeom>
            <a:avLst/>
            <a:gdLst/>
            <a:ahLst/>
            <a:cxnLst/>
            <a:rect l="l" t="t" r="r" b="b"/>
            <a:pathLst>
              <a:path w="12192000" h="488165" extrusionOk="0">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9" name="Google Shape;59;p43"/>
          <p:cNvSpPr/>
          <p:nvPr/>
        </p:nvSpPr>
        <p:spPr>
          <a:xfrm>
            <a:off x="762392" y="915566"/>
            <a:ext cx="822960" cy="822960"/>
          </a:xfrm>
          <a:prstGeom prst="flowChartConnector">
            <a:avLst/>
          </a:prstGeom>
          <a:solidFill>
            <a:srgbClr val="0053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43"/>
          <p:cNvSpPr>
            <a:spLocks noGrp="1"/>
          </p:cNvSpPr>
          <p:nvPr>
            <p:ph type="pic" idx="2"/>
          </p:nvPr>
        </p:nvSpPr>
        <p:spPr>
          <a:xfrm>
            <a:off x="808112" y="961286"/>
            <a:ext cx="731520" cy="731520"/>
          </a:xfrm>
          <a:prstGeom prst="ellipse">
            <a:avLst/>
          </a:prstGeom>
          <a:solidFill>
            <a:srgbClr val="F2F2F2"/>
          </a:solidFill>
          <a:ln>
            <a:noFill/>
          </a:ln>
        </p:spPr>
      </p:sp>
      <p:sp>
        <p:nvSpPr>
          <p:cNvPr id="61" name="Google Shape;61;p43"/>
          <p:cNvSpPr/>
          <p:nvPr/>
        </p:nvSpPr>
        <p:spPr>
          <a:xfrm>
            <a:off x="2133992" y="915566"/>
            <a:ext cx="822960" cy="822960"/>
          </a:xfrm>
          <a:prstGeom prst="flowChartConnector">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43"/>
          <p:cNvSpPr>
            <a:spLocks noGrp="1"/>
          </p:cNvSpPr>
          <p:nvPr>
            <p:ph type="pic" idx="3"/>
          </p:nvPr>
        </p:nvSpPr>
        <p:spPr>
          <a:xfrm>
            <a:off x="2179712" y="961286"/>
            <a:ext cx="731520" cy="731520"/>
          </a:xfrm>
          <a:prstGeom prst="ellipse">
            <a:avLst/>
          </a:prstGeom>
          <a:solidFill>
            <a:srgbClr val="F2F2F2"/>
          </a:solidFill>
          <a:ln>
            <a:noFill/>
          </a:ln>
        </p:spPr>
      </p:sp>
      <p:sp>
        <p:nvSpPr>
          <p:cNvPr id="63" name="Google Shape;63;p43"/>
          <p:cNvSpPr/>
          <p:nvPr/>
        </p:nvSpPr>
        <p:spPr>
          <a:xfrm>
            <a:off x="3498696" y="915566"/>
            <a:ext cx="822960" cy="822960"/>
          </a:xfrm>
          <a:prstGeom prst="flowChartConnector">
            <a:avLst/>
          </a:pr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43"/>
          <p:cNvSpPr>
            <a:spLocks noGrp="1"/>
          </p:cNvSpPr>
          <p:nvPr>
            <p:ph type="pic" idx="4"/>
          </p:nvPr>
        </p:nvSpPr>
        <p:spPr>
          <a:xfrm>
            <a:off x="3544416" y="961286"/>
            <a:ext cx="731520" cy="731520"/>
          </a:xfrm>
          <a:prstGeom prst="ellipse">
            <a:avLst/>
          </a:prstGeom>
          <a:solidFill>
            <a:srgbClr val="F2F2F2"/>
          </a:solidFill>
          <a:ln>
            <a:noFill/>
          </a:ln>
        </p:spPr>
      </p:sp>
      <p:sp>
        <p:nvSpPr>
          <p:cNvPr id="65" name="Google Shape;65;p43"/>
          <p:cNvSpPr/>
          <p:nvPr/>
        </p:nvSpPr>
        <p:spPr>
          <a:xfrm>
            <a:off x="4884008" y="915566"/>
            <a:ext cx="822960" cy="822960"/>
          </a:xfrm>
          <a:prstGeom prst="flowChartConnector">
            <a:avLst/>
          </a:pr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43"/>
          <p:cNvSpPr>
            <a:spLocks noGrp="1"/>
          </p:cNvSpPr>
          <p:nvPr>
            <p:ph type="pic" idx="5"/>
          </p:nvPr>
        </p:nvSpPr>
        <p:spPr>
          <a:xfrm>
            <a:off x="4929728" y="961286"/>
            <a:ext cx="731520" cy="731520"/>
          </a:xfrm>
          <a:prstGeom prst="ellipse">
            <a:avLst/>
          </a:prstGeom>
          <a:solidFill>
            <a:srgbClr val="F2F2F2"/>
          </a:solidFill>
          <a:ln>
            <a:noFill/>
          </a:ln>
        </p:spPr>
      </p:sp>
      <p:sp>
        <p:nvSpPr>
          <p:cNvPr id="67" name="Google Shape;67;p43"/>
          <p:cNvSpPr/>
          <p:nvPr/>
        </p:nvSpPr>
        <p:spPr>
          <a:xfrm>
            <a:off x="6252160" y="915566"/>
            <a:ext cx="822960" cy="822960"/>
          </a:xfrm>
          <a:prstGeom prst="flowChartConnector">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43"/>
          <p:cNvSpPr>
            <a:spLocks noGrp="1"/>
          </p:cNvSpPr>
          <p:nvPr>
            <p:ph type="pic" idx="6"/>
          </p:nvPr>
        </p:nvSpPr>
        <p:spPr>
          <a:xfrm>
            <a:off x="6297880" y="961286"/>
            <a:ext cx="731520" cy="731520"/>
          </a:xfrm>
          <a:prstGeom prst="ellipse">
            <a:avLst/>
          </a:prstGeom>
          <a:solidFill>
            <a:srgbClr val="F2F2F2"/>
          </a:solidFill>
          <a:ln>
            <a:noFill/>
          </a:ln>
        </p:spPr>
      </p:sp>
      <p:sp>
        <p:nvSpPr>
          <p:cNvPr id="69" name="Google Shape;69;p43"/>
          <p:cNvSpPr/>
          <p:nvPr/>
        </p:nvSpPr>
        <p:spPr>
          <a:xfrm>
            <a:off x="7565464" y="915566"/>
            <a:ext cx="822960" cy="822960"/>
          </a:xfrm>
          <a:prstGeom prst="flowChartConnector">
            <a:avLst/>
          </a:pr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43"/>
          <p:cNvSpPr>
            <a:spLocks noGrp="1"/>
          </p:cNvSpPr>
          <p:nvPr>
            <p:ph type="pic" idx="7"/>
          </p:nvPr>
        </p:nvSpPr>
        <p:spPr>
          <a:xfrm>
            <a:off x="7611184" y="961286"/>
            <a:ext cx="731520" cy="731520"/>
          </a:xfrm>
          <a:prstGeom prst="ellipse">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48"/>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48"/>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48"/>
          <p:cNvSpPr/>
          <p:nvPr/>
        </p:nvSpPr>
        <p:spPr>
          <a:xfrm flipH="1">
            <a:off x="0" y="3723878"/>
            <a:ext cx="9144000" cy="1419622"/>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48"/>
          <p:cNvSpPr>
            <a:spLocks noGrp="1"/>
          </p:cNvSpPr>
          <p:nvPr>
            <p:ph type="pic" idx="3"/>
          </p:nvPr>
        </p:nvSpPr>
        <p:spPr>
          <a:xfrm>
            <a:off x="3888209" y="3040087"/>
            <a:ext cx="1367581" cy="1367581"/>
          </a:xfrm>
          <a:prstGeom prst="ellipse">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49"/>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49"/>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49"/>
          <p:cNvSpPr>
            <a:spLocks noGrp="1"/>
          </p:cNvSpPr>
          <p:nvPr>
            <p:ph type="pic" idx="3"/>
          </p:nvPr>
        </p:nvSpPr>
        <p:spPr>
          <a:xfrm>
            <a:off x="463352" y="1491630"/>
            <a:ext cx="2546536" cy="3096344"/>
          </a:xfrm>
          <a:prstGeom prst="rect">
            <a:avLst/>
          </a:prstGeom>
          <a:solidFill>
            <a:srgbClr val="F2F2F2"/>
          </a:solidFill>
          <a:ln>
            <a:noFill/>
          </a:ln>
        </p:spPr>
      </p:sp>
      <p:sp>
        <p:nvSpPr>
          <p:cNvPr id="80" name="Google Shape;80;p49"/>
          <p:cNvSpPr>
            <a:spLocks noGrp="1"/>
          </p:cNvSpPr>
          <p:nvPr>
            <p:ph type="pic" idx="4"/>
          </p:nvPr>
        </p:nvSpPr>
        <p:spPr>
          <a:xfrm>
            <a:off x="3297920" y="1491630"/>
            <a:ext cx="2546536" cy="3096344"/>
          </a:xfrm>
          <a:prstGeom prst="rect">
            <a:avLst/>
          </a:prstGeom>
          <a:solidFill>
            <a:srgbClr val="F2F2F2"/>
          </a:solidFill>
          <a:ln>
            <a:noFill/>
          </a:ln>
        </p:spPr>
      </p:sp>
      <p:sp>
        <p:nvSpPr>
          <p:cNvPr id="81" name="Google Shape;81;p49"/>
          <p:cNvSpPr>
            <a:spLocks noGrp="1"/>
          </p:cNvSpPr>
          <p:nvPr>
            <p:ph type="pic" idx="5"/>
          </p:nvPr>
        </p:nvSpPr>
        <p:spPr>
          <a:xfrm>
            <a:off x="6132488" y="1491630"/>
            <a:ext cx="2546536" cy="3096344"/>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50"/>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50"/>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50"/>
          <p:cNvSpPr/>
          <p:nvPr/>
        </p:nvSpPr>
        <p:spPr>
          <a:xfrm flipH="1">
            <a:off x="0" y="2304256"/>
            <a:ext cx="9144000" cy="1419622"/>
          </a:xfrm>
          <a:prstGeom prst="rect">
            <a:avLst/>
          </a:prstGeom>
          <a:solidFill>
            <a:schemeClr val="accent3">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6" name="Google Shape;86;p50" descr="D:\Fullppt\PNG이미지\핸드폰2.png"/>
          <p:cNvPicPr preferRelativeResize="0"/>
          <p:nvPr/>
        </p:nvPicPr>
        <p:blipFill rotWithShape="1">
          <a:blip r:embed="rId3">
            <a:alphaModFix/>
          </a:blip>
          <a:srcRect/>
          <a:stretch/>
        </p:blipFill>
        <p:spPr>
          <a:xfrm>
            <a:off x="3070880" y="1522821"/>
            <a:ext cx="2808312" cy="3400810"/>
          </a:xfrm>
          <a:prstGeom prst="rect">
            <a:avLst/>
          </a:prstGeom>
          <a:noFill/>
          <a:ln>
            <a:noFill/>
          </a:ln>
        </p:spPr>
      </p:pic>
      <p:sp>
        <p:nvSpPr>
          <p:cNvPr id="87" name="Google Shape;87;p50"/>
          <p:cNvSpPr>
            <a:spLocks noGrp="1"/>
          </p:cNvSpPr>
          <p:nvPr>
            <p:ph type="pic" idx="3"/>
          </p:nvPr>
        </p:nvSpPr>
        <p:spPr>
          <a:xfrm>
            <a:off x="3755527" y="1660969"/>
            <a:ext cx="1619609" cy="2501798"/>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51"/>
          <p:cNvSpPr>
            <a:spLocks noGrp="1"/>
          </p:cNvSpPr>
          <p:nvPr>
            <p:ph type="pic" idx="2"/>
          </p:nvPr>
        </p:nvSpPr>
        <p:spPr>
          <a:xfrm>
            <a:off x="0" y="0"/>
            <a:ext cx="9144000" cy="3096344"/>
          </a:xfrm>
          <a:prstGeom prst="rect">
            <a:avLst/>
          </a:prstGeom>
          <a:solidFill>
            <a:srgbClr val="F2F2F2"/>
          </a:solidFill>
          <a:ln>
            <a:noFill/>
          </a:ln>
        </p:spPr>
      </p:sp>
      <p:sp>
        <p:nvSpPr>
          <p:cNvPr id="90" name="Google Shape;90;p51"/>
          <p:cNvSpPr>
            <a:spLocks noGrp="1"/>
          </p:cNvSpPr>
          <p:nvPr>
            <p:ph type="pic" idx="3"/>
          </p:nvPr>
        </p:nvSpPr>
        <p:spPr>
          <a:xfrm>
            <a:off x="5004047" y="1779661"/>
            <a:ext cx="3200431" cy="2410501"/>
          </a:xfrm>
          <a:prstGeom prst="rect">
            <a:avLst/>
          </a:prstGeom>
          <a:solidFill>
            <a:srgbClr val="F2F2F2"/>
          </a:solidFill>
          <a:ln>
            <a:noFill/>
          </a:ln>
        </p:spPr>
      </p:sp>
      <p:pic>
        <p:nvPicPr>
          <p:cNvPr id="91" name="Google Shape;91;p51"/>
          <p:cNvPicPr preferRelativeResize="0"/>
          <p:nvPr/>
        </p:nvPicPr>
        <p:blipFill rotWithShape="1">
          <a:blip r:embed="rId3">
            <a:alphaModFix/>
          </a:blip>
          <a:srcRect/>
          <a:stretch/>
        </p:blipFill>
        <p:spPr>
          <a:xfrm>
            <a:off x="-143576" y="-193429"/>
            <a:ext cx="1360895" cy="1463040"/>
          </a:xfrm>
          <a:prstGeom prst="rect">
            <a:avLst/>
          </a:prstGeom>
          <a:noFill/>
          <a:ln>
            <a:noFill/>
          </a:ln>
        </p:spPr>
      </p:pic>
      <p:sp>
        <p:nvSpPr>
          <p:cNvPr id="92" name="Google Shape;92;p51"/>
          <p:cNvSpPr txBox="1"/>
          <p:nvPr/>
        </p:nvSpPr>
        <p:spPr>
          <a:xfrm>
            <a:off x="5580112" y="31725"/>
            <a:ext cx="3528392"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5390"/>
                </a:solidFill>
                <a:latin typeface="Arial"/>
                <a:ea typeface="Arial"/>
                <a:cs typeface="Arial"/>
                <a:sym typeface="Arial"/>
              </a:rPr>
              <a:t>Innovation </a:t>
            </a:r>
            <a:r>
              <a:rPr lang="en-US" sz="1400" b="1" i="0" u="none" strike="noStrike" cap="none">
                <a:solidFill>
                  <a:srgbClr val="996633"/>
                </a:solidFill>
                <a:latin typeface="Arial"/>
                <a:ea typeface="Arial"/>
                <a:cs typeface="Arial"/>
                <a:sym typeface="Arial"/>
              </a:rPr>
              <a:t>.</a:t>
            </a:r>
            <a:r>
              <a:rPr lang="en-US" sz="1400" b="1" i="0" u="none" strike="noStrike" cap="none">
                <a:solidFill>
                  <a:srgbClr val="005390"/>
                </a:solidFill>
                <a:latin typeface="Arial"/>
                <a:ea typeface="Arial"/>
                <a:cs typeface="Arial"/>
                <a:sym typeface="Arial"/>
              </a:rPr>
              <a:t> Inspiration</a:t>
            </a:r>
            <a:r>
              <a:rPr lang="en-US" sz="1400" b="1" i="0" u="none" strike="noStrike" cap="none">
                <a:solidFill>
                  <a:srgbClr val="7F7F7F"/>
                </a:solidFill>
                <a:latin typeface="Arial"/>
                <a:ea typeface="Arial"/>
                <a:cs typeface="Arial"/>
                <a:sym typeface="Arial"/>
              </a:rPr>
              <a:t> </a:t>
            </a:r>
            <a:r>
              <a:rPr lang="en-US" sz="1400" b="1" i="0" u="none" strike="noStrike" cap="none">
                <a:solidFill>
                  <a:srgbClr val="996633"/>
                </a:solidFill>
                <a:latin typeface="Arial"/>
                <a:ea typeface="Arial"/>
                <a:cs typeface="Arial"/>
                <a:sym typeface="Arial"/>
              </a:rPr>
              <a:t>.</a:t>
            </a:r>
            <a:r>
              <a:rPr lang="en-US" sz="1400" b="1" i="0" u="none" strike="noStrike" cap="none">
                <a:solidFill>
                  <a:srgbClr val="7F7F7F"/>
                </a:solidFill>
                <a:latin typeface="Arial"/>
                <a:ea typeface="Arial"/>
                <a:cs typeface="Arial"/>
                <a:sym typeface="Arial"/>
              </a:rPr>
              <a:t> </a:t>
            </a:r>
            <a:r>
              <a:rPr lang="en-US" sz="1400" b="1" i="0" u="none" strike="noStrike" cap="none">
                <a:solidFill>
                  <a:srgbClr val="005390"/>
                </a:solidFill>
                <a:latin typeface="Arial"/>
                <a:ea typeface="Arial"/>
                <a:cs typeface="Arial"/>
                <a:sym typeface="Arial"/>
              </a:rPr>
              <a:t>Intelligence</a:t>
            </a:r>
            <a:endParaRPr sz="1400" b="1" i="0" u="none" strike="noStrike" cap="none">
              <a:solidFill>
                <a:srgbClr val="00539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13"/>
        <p:cNvGrpSpPr/>
        <p:nvPr/>
      </p:nvGrpSpPr>
      <p:grpSpPr>
        <a:xfrm>
          <a:off x="0" y="0"/>
          <a:ext cx="0" cy="0"/>
          <a:chOff x="0" y="0"/>
          <a:chExt cx="0" cy="0"/>
        </a:xfrm>
      </p:grpSpPr>
      <p:sp>
        <p:nvSpPr>
          <p:cNvPr id="14" name="Google Shape;14;p33"/>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93"/>
        <p:cNvGrpSpPr/>
        <p:nvPr/>
      </p:nvGrpSpPr>
      <p:grpSpPr>
        <a:xfrm>
          <a:off x="0" y="0"/>
          <a:ext cx="0" cy="0"/>
          <a:chOff x="0" y="0"/>
          <a:chExt cx="0" cy="0"/>
        </a:xfrm>
      </p:grpSpPr>
      <p:sp>
        <p:nvSpPr>
          <p:cNvPr id="94" name="Google Shape;94;p52"/>
          <p:cNvSpPr>
            <a:spLocks noGrp="1"/>
          </p:cNvSpPr>
          <p:nvPr>
            <p:ph type="pic" idx="2"/>
          </p:nvPr>
        </p:nvSpPr>
        <p:spPr>
          <a:xfrm>
            <a:off x="0" y="0"/>
            <a:ext cx="9144000" cy="5143500"/>
          </a:xfrm>
          <a:prstGeom prst="rect">
            <a:avLst/>
          </a:prstGeom>
          <a:solidFill>
            <a:srgbClr val="D8D8D8"/>
          </a:solidFill>
          <a:ln>
            <a:noFill/>
          </a:ln>
        </p:spPr>
      </p:sp>
      <p:sp>
        <p:nvSpPr>
          <p:cNvPr id="95" name="Google Shape;95;p52"/>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52"/>
          <p:cNvSpPr txBox="1">
            <a:spLocks noGrp="1"/>
          </p:cNvSpPr>
          <p:nvPr>
            <p:ph type="body" idx="3"/>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7" name="Google Shape;97;p52"/>
          <p:cNvPicPr preferRelativeResize="0"/>
          <p:nvPr/>
        </p:nvPicPr>
        <p:blipFill rotWithShape="1">
          <a:blip r:embed="rId2">
            <a:alphaModFix/>
          </a:blip>
          <a:srcRect/>
          <a:stretch/>
        </p:blipFill>
        <p:spPr>
          <a:xfrm>
            <a:off x="-143576" y="-193429"/>
            <a:ext cx="1360895" cy="1463040"/>
          </a:xfrm>
          <a:prstGeom prst="rect">
            <a:avLst/>
          </a:prstGeom>
          <a:noFill/>
          <a:ln>
            <a:noFill/>
          </a:ln>
        </p:spPr>
      </p:pic>
      <p:sp>
        <p:nvSpPr>
          <p:cNvPr id="98" name="Google Shape;98;p52"/>
          <p:cNvSpPr txBox="1"/>
          <p:nvPr/>
        </p:nvSpPr>
        <p:spPr>
          <a:xfrm>
            <a:off x="5580112" y="31725"/>
            <a:ext cx="3528392"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5390"/>
                </a:solidFill>
                <a:latin typeface="Arial"/>
                <a:ea typeface="Arial"/>
                <a:cs typeface="Arial"/>
                <a:sym typeface="Arial"/>
              </a:rPr>
              <a:t>Innovation </a:t>
            </a:r>
            <a:r>
              <a:rPr lang="en-US" sz="1400" b="1" i="0" u="none" strike="noStrike" cap="none">
                <a:solidFill>
                  <a:srgbClr val="996633"/>
                </a:solidFill>
                <a:latin typeface="Arial"/>
                <a:ea typeface="Arial"/>
                <a:cs typeface="Arial"/>
                <a:sym typeface="Arial"/>
              </a:rPr>
              <a:t>.</a:t>
            </a:r>
            <a:r>
              <a:rPr lang="en-US" sz="1400" b="1" i="0" u="none" strike="noStrike" cap="none">
                <a:solidFill>
                  <a:srgbClr val="005390"/>
                </a:solidFill>
                <a:latin typeface="Arial"/>
                <a:ea typeface="Arial"/>
                <a:cs typeface="Arial"/>
                <a:sym typeface="Arial"/>
              </a:rPr>
              <a:t> Inspiration</a:t>
            </a:r>
            <a:r>
              <a:rPr lang="en-US" sz="1400" b="1" i="0" u="none" strike="noStrike" cap="none">
                <a:solidFill>
                  <a:srgbClr val="7F7F7F"/>
                </a:solidFill>
                <a:latin typeface="Arial"/>
                <a:ea typeface="Arial"/>
                <a:cs typeface="Arial"/>
                <a:sym typeface="Arial"/>
              </a:rPr>
              <a:t> </a:t>
            </a:r>
            <a:r>
              <a:rPr lang="en-US" sz="1400" b="1" i="0" u="none" strike="noStrike" cap="none">
                <a:solidFill>
                  <a:srgbClr val="996633"/>
                </a:solidFill>
                <a:latin typeface="Arial"/>
                <a:ea typeface="Arial"/>
                <a:cs typeface="Arial"/>
                <a:sym typeface="Arial"/>
              </a:rPr>
              <a:t>.</a:t>
            </a:r>
            <a:r>
              <a:rPr lang="en-US" sz="1400" b="1" i="0" u="none" strike="noStrike" cap="none">
                <a:solidFill>
                  <a:srgbClr val="7F7F7F"/>
                </a:solidFill>
                <a:latin typeface="Arial"/>
                <a:ea typeface="Arial"/>
                <a:cs typeface="Arial"/>
                <a:sym typeface="Arial"/>
              </a:rPr>
              <a:t> </a:t>
            </a:r>
            <a:r>
              <a:rPr lang="en-US" sz="1400" b="1" i="0" u="none" strike="noStrike" cap="none">
                <a:solidFill>
                  <a:srgbClr val="005390"/>
                </a:solidFill>
                <a:latin typeface="Arial"/>
                <a:ea typeface="Arial"/>
                <a:cs typeface="Arial"/>
                <a:sym typeface="Arial"/>
              </a:rPr>
              <a:t>Intelligence</a:t>
            </a:r>
            <a:endParaRPr sz="1400" b="1" i="0" u="none" strike="noStrike" cap="none">
              <a:solidFill>
                <a:srgbClr val="00539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53"/>
          <p:cNvSpPr/>
          <p:nvPr/>
        </p:nvSpPr>
        <p:spPr>
          <a:xfrm flipH="1">
            <a:off x="4860032" y="1131590"/>
            <a:ext cx="4283968" cy="2880320"/>
          </a:xfrm>
          <a:prstGeom prst="rect">
            <a:avLst/>
          </a:prstGeom>
          <a:solidFill>
            <a:schemeClr val="accent3">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53"/>
          <p:cNvSpPr>
            <a:spLocks noGrp="1"/>
          </p:cNvSpPr>
          <p:nvPr>
            <p:ph type="pic" idx="2"/>
          </p:nvPr>
        </p:nvSpPr>
        <p:spPr>
          <a:xfrm>
            <a:off x="5332704" y="0"/>
            <a:ext cx="3338624" cy="51435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54"/>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54"/>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54"/>
          <p:cNvSpPr>
            <a:spLocks noGrp="1"/>
          </p:cNvSpPr>
          <p:nvPr>
            <p:ph type="pic" idx="3"/>
          </p:nvPr>
        </p:nvSpPr>
        <p:spPr>
          <a:xfrm>
            <a:off x="0" y="1347614"/>
            <a:ext cx="3049200" cy="2088232"/>
          </a:xfrm>
          <a:prstGeom prst="rect">
            <a:avLst/>
          </a:prstGeom>
          <a:solidFill>
            <a:srgbClr val="F2F2F2"/>
          </a:solidFill>
          <a:ln>
            <a:noFill/>
          </a:ln>
        </p:spPr>
      </p:sp>
      <p:sp>
        <p:nvSpPr>
          <p:cNvPr id="106" name="Google Shape;106;p54"/>
          <p:cNvSpPr>
            <a:spLocks noGrp="1"/>
          </p:cNvSpPr>
          <p:nvPr>
            <p:ph type="pic" idx="4"/>
          </p:nvPr>
        </p:nvSpPr>
        <p:spPr>
          <a:xfrm>
            <a:off x="3047400" y="1347614"/>
            <a:ext cx="3049200" cy="2088232"/>
          </a:xfrm>
          <a:prstGeom prst="rect">
            <a:avLst/>
          </a:prstGeom>
          <a:solidFill>
            <a:srgbClr val="F2F2F2"/>
          </a:solidFill>
          <a:ln>
            <a:noFill/>
          </a:ln>
        </p:spPr>
      </p:sp>
      <p:sp>
        <p:nvSpPr>
          <p:cNvPr id="107" name="Google Shape;107;p54"/>
          <p:cNvSpPr>
            <a:spLocks noGrp="1"/>
          </p:cNvSpPr>
          <p:nvPr>
            <p:ph type="pic" idx="5"/>
          </p:nvPr>
        </p:nvSpPr>
        <p:spPr>
          <a:xfrm>
            <a:off x="6094800" y="1347614"/>
            <a:ext cx="3049200" cy="2088232"/>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55"/>
          <p:cNvSpPr>
            <a:spLocks noGrp="1"/>
          </p:cNvSpPr>
          <p:nvPr>
            <p:ph type="pic" idx="2"/>
          </p:nvPr>
        </p:nvSpPr>
        <p:spPr>
          <a:xfrm>
            <a:off x="3119664" y="241759"/>
            <a:ext cx="2880000" cy="1512000"/>
          </a:xfrm>
          <a:prstGeom prst="rect">
            <a:avLst/>
          </a:prstGeom>
          <a:solidFill>
            <a:srgbClr val="F2F2F2"/>
          </a:solidFill>
          <a:ln>
            <a:noFill/>
          </a:ln>
        </p:spPr>
      </p:sp>
      <p:sp>
        <p:nvSpPr>
          <p:cNvPr id="110" name="Google Shape;110;p55"/>
          <p:cNvSpPr/>
          <p:nvPr/>
        </p:nvSpPr>
        <p:spPr>
          <a:xfrm flipH="1">
            <a:off x="164882" y="227329"/>
            <a:ext cx="2880000" cy="4674412"/>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55"/>
          <p:cNvSpPr/>
          <p:nvPr/>
        </p:nvSpPr>
        <p:spPr>
          <a:xfrm flipH="1">
            <a:off x="6069538" y="227329"/>
            <a:ext cx="2880000" cy="4674412"/>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55"/>
          <p:cNvSpPr>
            <a:spLocks noGrp="1"/>
          </p:cNvSpPr>
          <p:nvPr>
            <p:ph type="pic" idx="3"/>
          </p:nvPr>
        </p:nvSpPr>
        <p:spPr>
          <a:xfrm>
            <a:off x="3119664" y="1815750"/>
            <a:ext cx="2880000" cy="1512000"/>
          </a:xfrm>
          <a:prstGeom prst="rect">
            <a:avLst/>
          </a:prstGeom>
          <a:solidFill>
            <a:srgbClr val="F2F2F2"/>
          </a:solidFill>
          <a:ln>
            <a:noFill/>
          </a:ln>
        </p:spPr>
      </p:sp>
      <p:sp>
        <p:nvSpPr>
          <p:cNvPr id="113" name="Google Shape;113;p55"/>
          <p:cNvSpPr>
            <a:spLocks noGrp="1"/>
          </p:cNvSpPr>
          <p:nvPr>
            <p:ph type="pic" idx="4"/>
          </p:nvPr>
        </p:nvSpPr>
        <p:spPr>
          <a:xfrm>
            <a:off x="3119664" y="3389741"/>
            <a:ext cx="2880000" cy="1512000"/>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6"/>
          <p:cNvSpPr/>
          <p:nvPr/>
        </p:nvSpPr>
        <p:spPr>
          <a:xfrm flipH="1">
            <a:off x="0" y="0"/>
            <a:ext cx="9144000" cy="5143500"/>
          </a:xfrm>
          <a:custGeom>
            <a:avLst/>
            <a:gdLst/>
            <a:ahLst/>
            <a:cxnLst/>
            <a:rect l="l" t="t" r="r" b="b"/>
            <a:pathLst>
              <a:path w="9153539" h="5143500" extrusionOk="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56"/>
          <p:cNvSpPr>
            <a:spLocks noGrp="1"/>
          </p:cNvSpPr>
          <p:nvPr>
            <p:ph type="pic" idx="2"/>
          </p:nvPr>
        </p:nvSpPr>
        <p:spPr>
          <a:xfrm>
            <a:off x="3960440" y="267494"/>
            <a:ext cx="3294112" cy="1512168"/>
          </a:xfrm>
          <a:prstGeom prst="rect">
            <a:avLst/>
          </a:prstGeom>
          <a:solidFill>
            <a:srgbClr val="F2F2F2"/>
          </a:solidFill>
          <a:ln>
            <a:noFill/>
          </a:ln>
        </p:spPr>
      </p:sp>
      <p:sp>
        <p:nvSpPr>
          <p:cNvPr id="117" name="Google Shape;117;p56"/>
          <p:cNvSpPr>
            <a:spLocks noGrp="1"/>
          </p:cNvSpPr>
          <p:nvPr>
            <p:ph type="pic" idx="3"/>
          </p:nvPr>
        </p:nvSpPr>
        <p:spPr>
          <a:xfrm>
            <a:off x="7308472" y="1851670"/>
            <a:ext cx="1512000" cy="1512168"/>
          </a:xfrm>
          <a:prstGeom prst="rect">
            <a:avLst/>
          </a:prstGeom>
          <a:solidFill>
            <a:srgbClr val="F2F2F2"/>
          </a:solidFill>
          <a:ln>
            <a:noFill/>
          </a:ln>
        </p:spPr>
      </p:sp>
      <p:sp>
        <p:nvSpPr>
          <p:cNvPr id="118" name="Google Shape;118;p56"/>
          <p:cNvSpPr>
            <a:spLocks noGrp="1"/>
          </p:cNvSpPr>
          <p:nvPr>
            <p:ph type="pic" idx="4"/>
          </p:nvPr>
        </p:nvSpPr>
        <p:spPr>
          <a:xfrm>
            <a:off x="5742552" y="3435846"/>
            <a:ext cx="3077920" cy="1512168"/>
          </a:xfrm>
          <a:prstGeom prst="rect">
            <a:avLst/>
          </a:prstGeom>
          <a:solidFill>
            <a:srgbClr val="F2F2F2"/>
          </a:solidFill>
          <a:ln>
            <a:noFill/>
          </a:ln>
        </p:spPr>
      </p:sp>
      <p:sp>
        <p:nvSpPr>
          <p:cNvPr id="119" name="Google Shape;119;p56"/>
          <p:cNvSpPr>
            <a:spLocks noGrp="1"/>
          </p:cNvSpPr>
          <p:nvPr>
            <p:ph type="pic" idx="5"/>
          </p:nvPr>
        </p:nvSpPr>
        <p:spPr>
          <a:xfrm>
            <a:off x="3960440" y="1851670"/>
            <a:ext cx="1728192" cy="3096344"/>
          </a:xfrm>
          <a:prstGeom prst="rect">
            <a:avLst/>
          </a:prstGeom>
          <a:solidFill>
            <a:srgbClr val="F2F2F2"/>
          </a:solidFill>
          <a:ln>
            <a:noFill/>
          </a:ln>
        </p:spPr>
      </p:sp>
      <p:sp>
        <p:nvSpPr>
          <p:cNvPr id="120" name="Google Shape;120;p56"/>
          <p:cNvSpPr>
            <a:spLocks noGrp="1"/>
          </p:cNvSpPr>
          <p:nvPr>
            <p:ph type="pic" idx="6"/>
          </p:nvPr>
        </p:nvSpPr>
        <p:spPr>
          <a:xfrm>
            <a:off x="5742552" y="1851099"/>
            <a:ext cx="1512000" cy="1512168"/>
          </a:xfrm>
          <a:prstGeom prst="rect">
            <a:avLst/>
          </a:prstGeom>
          <a:solidFill>
            <a:srgbClr val="F2F2F2"/>
          </a:solidFill>
          <a:ln>
            <a:noFill/>
          </a:ln>
        </p:spPr>
      </p:sp>
      <p:sp>
        <p:nvSpPr>
          <p:cNvPr id="121" name="Google Shape;121;p56"/>
          <p:cNvSpPr>
            <a:spLocks noGrp="1"/>
          </p:cNvSpPr>
          <p:nvPr>
            <p:ph type="pic" idx="7"/>
          </p:nvPr>
        </p:nvSpPr>
        <p:spPr>
          <a:xfrm>
            <a:off x="7308472" y="267494"/>
            <a:ext cx="1512000" cy="1512168"/>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7"/>
          <p:cNvSpPr txBox="1">
            <a:spLocks noGrp="1"/>
          </p:cNvSpPr>
          <p:nvPr>
            <p:ph type="body" idx="1"/>
          </p:nvPr>
        </p:nvSpPr>
        <p:spPr>
          <a:xfrm>
            <a:off x="242646" y="267494"/>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124"/>
        <p:cNvGrpSpPr/>
        <p:nvPr/>
      </p:nvGrpSpPr>
      <p:grpSpPr>
        <a:xfrm>
          <a:off x="0" y="0"/>
          <a:ext cx="0" cy="0"/>
          <a:chOff x="0" y="0"/>
          <a:chExt cx="0" cy="0"/>
        </a:xfrm>
      </p:grpSpPr>
      <p:sp>
        <p:nvSpPr>
          <p:cNvPr id="125" name="Google Shape;125;p58"/>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58"/>
          <p:cNvSpPr/>
          <p:nvPr/>
        </p:nvSpPr>
        <p:spPr>
          <a:xfrm>
            <a:off x="354008" y="1131589"/>
            <a:ext cx="2849840" cy="364917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58"/>
          <p:cNvSpPr/>
          <p:nvPr/>
        </p:nvSpPr>
        <p:spPr>
          <a:xfrm>
            <a:off x="531932" y="1347500"/>
            <a:ext cx="108520" cy="3240473"/>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58"/>
          <p:cNvSpPr/>
          <p:nvPr/>
        </p:nvSpPr>
        <p:spPr>
          <a:xfrm rot="5400000">
            <a:off x="2592642" y="1238201"/>
            <a:ext cx="502331" cy="502331"/>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ontents slide layout">
  <p:cSld name="3_Contents slide layout">
    <p:spTree>
      <p:nvGrpSpPr>
        <p:cNvPr id="1" name="Shape 129"/>
        <p:cNvGrpSpPr/>
        <p:nvPr/>
      </p:nvGrpSpPr>
      <p:grpSpPr>
        <a:xfrm>
          <a:off x="0" y="0"/>
          <a:ext cx="0" cy="0"/>
          <a:chOff x="0" y="0"/>
          <a:chExt cx="0" cy="0"/>
        </a:xfrm>
      </p:grpSpPr>
      <p:sp>
        <p:nvSpPr>
          <p:cNvPr id="130" name="Google Shape;130;p59"/>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59"/>
          <p:cNvSpPr/>
          <p:nvPr/>
        </p:nvSpPr>
        <p:spPr>
          <a:xfrm>
            <a:off x="0" y="4610653"/>
            <a:ext cx="9144000" cy="541818"/>
          </a:xfrm>
          <a:custGeom>
            <a:avLst/>
            <a:gdLst/>
            <a:ahLst/>
            <a:cxnLst/>
            <a:rect l="l" t="t" r="r" b="b"/>
            <a:pathLst>
              <a:path w="12192000" h="722424" extrusionOk="0">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132" name="Google Shape;132;p59"/>
          <p:cNvSpPr/>
          <p:nvPr/>
        </p:nvSpPr>
        <p:spPr>
          <a:xfrm flipH="1">
            <a:off x="0" y="4786347"/>
            <a:ext cx="9144000" cy="366124"/>
          </a:xfrm>
          <a:custGeom>
            <a:avLst/>
            <a:gdLst/>
            <a:ahLst/>
            <a:cxnLst/>
            <a:rect l="l" t="t" r="r" b="b"/>
            <a:pathLst>
              <a:path w="12192000" h="488165" extrusionOk="0">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133" name="Google Shape;133;p59"/>
          <p:cNvSpPr/>
          <p:nvPr/>
        </p:nvSpPr>
        <p:spPr>
          <a:xfrm>
            <a:off x="467544" y="1497208"/>
            <a:ext cx="1280160" cy="54864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59"/>
          <p:cNvSpPr/>
          <p:nvPr/>
        </p:nvSpPr>
        <p:spPr>
          <a:xfrm>
            <a:off x="1851680" y="1497208"/>
            <a:ext cx="1280160" cy="54864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59"/>
          <p:cNvSpPr/>
          <p:nvPr/>
        </p:nvSpPr>
        <p:spPr>
          <a:xfrm>
            <a:off x="3219832" y="1497208"/>
            <a:ext cx="1280160" cy="54864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59"/>
          <p:cNvSpPr/>
          <p:nvPr/>
        </p:nvSpPr>
        <p:spPr>
          <a:xfrm>
            <a:off x="4597053" y="1493701"/>
            <a:ext cx="1280160" cy="548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59"/>
          <p:cNvSpPr/>
          <p:nvPr/>
        </p:nvSpPr>
        <p:spPr>
          <a:xfrm>
            <a:off x="5981189" y="1493701"/>
            <a:ext cx="1280160" cy="548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8" name="Google Shape;138;p59"/>
          <p:cNvSpPr/>
          <p:nvPr/>
        </p:nvSpPr>
        <p:spPr>
          <a:xfrm>
            <a:off x="7349341" y="1493701"/>
            <a:ext cx="1280160" cy="5486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02">
  <p:cSld name="Title and Content 02">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386954" y="374697"/>
            <a:ext cx="3702908" cy="994172"/>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4"/>
          <p:cNvSpPr txBox="1">
            <a:spLocks noGrp="1"/>
          </p:cNvSpPr>
          <p:nvPr>
            <p:ph type="body" idx="1"/>
          </p:nvPr>
        </p:nvSpPr>
        <p:spPr>
          <a:xfrm>
            <a:off x="404220" y="1369219"/>
            <a:ext cx="3685642" cy="3263504"/>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4"/>
          <p:cNvSpPr/>
          <p:nvPr/>
        </p:nvSpPr>
        <p:spPr>
          <a:xfrm rot="10800000">
            <a:off x="386953" y="-12541"/>
            <a:ext cx="943964" cy="828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9" name="Google Shape;19;p34"/>
          <p:cNvPicPr preferRelativeResize="0"/>
          <p:nvPr/>
        </p:nvPicPr>
        <p:blipFill rotWithShape="1">
          <a:blip r:embed="rId2">
            <a:alphaModFix/>
          </a:blip>
          <a:srcRect/>
          <a:stretch/>
        </p:blipFill>
        <p:spPr>
          <a:xfrm>
            <a:off x="354035" y="4696077"/>
            <a:ext cx="804764" cy="310500"/>
          </a:xfrm>
          <a:prstGeom prst="rect">
            <a:avLst/>
          </a:prstGeom>
          <a:noFill/>
          <a:ln>
            <a:noFill/>
          </a:ln>
        </p:spPr>
      </p:pic>
      <p:sp>
        <p:nvSpPr>
          <p:cNvPr id="20" name="Google Shape;20;p34"/>
          <p:cNvSpPr/>
          <p:nvPr/>
        </p:nvSpPr>
        <p:spPr>
          <a:xfrm>
            <a:off x="8528752" y="4807048"/>
            <a:ext cx="210038" cy="2100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 name="Google Shape;21;p34"/>
          <p:cNvSpPr txBox="1">
            <a:spLocks noGrp="1"/>
          </p:cNvSpPr>
          <p:nvPr>
            <p:ph type="sldNum" idx="12"/>
          </p:nvPr>
        </p:nvSpPr>
        <p:spPr>
          <a:xfrm>
            <a:off x="8522772" y="4841805"/>
            <a:ext cx="220845" cy="140525"/>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34"/>
          <p:cNvSpPr/>
          <p:nvPr/>
        </p:nvSpPr>
        <p:spPr>
          <a:xfrm>
            <a:off x="5890847" y="741403"/>
            <a:ext cx="3246847" cy="3660695"/>
          </a:xfrm>
          <a:prstGeom prst="rect">
            <a:avLst/>
          </a:prstGeom>
          <a:solidFill>
            <a:schemeClr val="accent1"/>
          </a:solidFill>
          <a:ln w="25400" cap="flat" cmpd="sng">
            <a:solidFill>
              <a:srgbClr val="0053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3" name="Google Shape;23;p34"/>
          <p:cNvSpPr/>
          <p:nvPr/>
        </p:nvSpPr>
        <p:spPr>
          <a:xfrm>
            <a:off x="3830862" y="475210"/>
            <a:ext cx="4178931" cy="4178930"/>
          </a:xfrm>
          <a:prstGeom prst="ellipse">
            <a:avLst/>
          </a:prstGeom>
          <a:solidFill>
            <a:schemeClr val="lt2">
              <a:alpha val="5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4" name="Google Shape;24;p34"/>
          <p:cNvSpPr>
            <a:spLocks noGrp="1"/>
          </p:cNvSpPr>
          <p:nvPr>
            <p:ph type="pic" idx="2"/>
          </p:nvPr>
        </p:nvSpPr>
        <p:spPr>
          <a:xfrm>
            <a:off x="4091409" y="741402"/>
            <a:ext cx="3663636" cy="3663636"/>
          </a:xfrm>
          <a:prstGeom prst="ellipse">
            <a:avLst/>
          </a:prstGeom>
          <a:solidFill>
            <a:srgbClr val="D8D8D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6"/>
          <p:cNvSpPr/>
          <p:nvPr/>
        </p:nvSpPr>
        <p:spPr>
          <a:xfrm>
            <a:off x="0" y="3075806"/>
            <a:ext cx="9144000" cy="1728192"/>
          </a:xfrm>
          <a:prstGeom prst="rect">
            <a:avLst/>
          </a:prstGeom>
          <a:gradFill>
            <a:gsLst>
              <a:gs pos="0">
                <a:srgbClr val="FFFFFF">
                  <a:alpha val="0"/>
                </a:srgbClr>
              </a:gs>
              <a:gs pos="20000">
                <a:srgbClr val="FFFFFF">
                  <a:alpha val="89411"/>
                </a:srgbClr>
              </a:gs>
              <a:gs pos="80000">
                <a:srgbClr val="FFFFFF">
                  <a:alpha val="89411"/>
                </a:srgbClr>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46"/>
          <p:cNvSpPr txBox="1">
            <a:spLocks noGrp="1"/>
          </p:cNvSpPr>
          <p:nvPr>
            <p:ph type="body" idx="1"/>
          </p:nvPr>
        </p:nvSpPr>
        <p:spPr>
          <a:xfrm>
            <a:off x="0" y="3295076"/>
            <a:ext cx="9144000" cy="612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46"/>
          <p:cNvSpPr txBox="1">
            <a:spLocks noGrp="1"/>
          </p:cNvSpPr>
          <p:nvPr>
            <p:ph type="body" idx="2"/>
          </p:nvPr>
        </p:nvSpPr>
        <p:spPr>
          <a:xfrm>
            <a:off x="-148" y="392016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layout">
  <p:cSld name="End Slide layou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47"/>
          <p:cNvSpPr/>
          <p:nvPr/>
        </p:nvSpPr>
        <p:spPr>
          <a:xfrm>
            <a:off x="2519772" y="519522"/>
            <a:ext cx="4104456" cy="4104456"/>
          </a:xfrm>
          <a:prstGeom prst="ellipse">
            <a:avLst/>
          </a:prstGeom>
          <a:solidFill>
            <a:schemeClr val="accent1">
              <a:alpha val="7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47"/>
          <p:cNvSpPr txBox="1">
            <a:spLocks noGrp="1"/>
          </p:cNvSpPr>
          <p:nvPr>
            <p:ph type="body" idx="1"/>
          </p:nvPr>
        </p:nvSpPr>
        <p:spPr>
          <a:xfrm>
            <a:off x="2519772" y="2116842"/>
            <a:ext cx="4104456" cy="5760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7"/>
          <p:cNvSpPr txBox="1">
            <a:spLocks noGrp="1"/>
          </p:cNvSpPr>
          <p:nvPr>
            <p:ph type="body" idx="2"/>
          </p:nvPr>
        </p:nvSpPr>
        <p:spPr>
          <a:xfrm>
            <a:off x="2519624" y="2715766"/>
            <a:ext cx="4104456"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Title Slide">
  <p:cSld name="8_Title Slid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0" y="0"/>
            <a:ext cx="9144000" cy="88446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genda Layout">
  <p:cSld name="1_Agenda Layou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1"/>
          <p:cNvSpPr/>
          <p:nvPr/>
        </p:nvSpPr>
        <p:spPr>
          <a:xfrm flipH="1">
            <a:off x="0" y="0"/>
            <a:ext cx="3203848" cy="5143500"/>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0" name="Google Shape;40;p41"/>
          <p:cNvPicPr preferRelativeResize="0"/>
          <p:nvPr/>
        </p:nvPicPr>
        <p:blipFill rotWithShape="1">
          <a:blip r:embed="rId3">
            <a:alphaModFix/>
          </a:blip>
          <a:srcRect/>
          <a:stretch/>
        </p:blipFill>
        <p:spPr>
          <a:xfrm>
            <a:off x="-108520" y="-148570"/>
            <a:ext cx="1190783" cy="12801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42"/>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42"/>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6_Images &amp; Contents Layout">
  <p:cSld name="56_Images &amp; Contents Layout">
    <p:spTree>
      <p:nvGrpSpPr>
        <p:cNvPr id="1" name="Shape 44"/>
        <p:cNvGrpSpPr/>
        <p:nvPr/>
      </p:nvGrpSpPr>
      <p:grpSpPr>
        <a:xfrm>
          <a:off x="0" y="0"/>
          <a:ext cx="0" cy="0"/>
          <a:chOff x="0" y="0"/>
          <a:chExt cx="0" cy="0"/>
        </a:xfrm>
      </p:grpSpPr>
      <p:sp>
        <p:nvSpPr>
          <p:cNvPr id="45" name="Google Shape;45;p44"/>
          <p:cNvSpPr>
            <a:spLocks noGrp="1"/>
          </p:cNvSpPr>
          <p:nvPr>
            <p:ph type="pic" idx="2"/>
          </p:nvPr>
        </p:nvSpPr>
        <p:spPr>
          <a:xfrm>
            <a:off x="3705068" y="0"/>
            <a:ext cx="5438933" cy="51435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1.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7">
            <a:alphaModFix/>
          </a:blip>
          <a:srcRect/>
          <a:stretch/>
        </p:blipFill>
        <p:spPr>
          <a:xfrm>
            <a:off x="-36023" y="-90274"/>
            <a:ext cx="935615" cy="1005840"/>
          </a:xfrm>
          <a:prstGeom prst="rect">
            <a:avLst/>
          </a:prstGeom>
          <a:noFill/>
          <a:ln>
            <a:noFill/>
          </a:ln>
        </p:spPr>
      </p:pic>
      <p:sp>
        <p:nvSpPr>
          <p:cNvPr id="11" name="Google Shape;11;p31"/>
          <p:cNvSpPr txBox="1"/>
          <p:nvPr/>
        </p:nvSpPr>
        <p:spPr>
          <a:xfrm>
            <a:off x="5580112" y="31725"/>
            <a:ext cx="3528392" cy="28469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050" b="1" i="0" u="none" strike="noStrike" cap="none">
                <a:solidFill>
                  <a:srgbClr val="0F2D52"/>
                </a:solidFill>
                <a:latin typeface="Arial"/>
                <a:ea typeface="Arial"/>
                <a:cs typeface="Arial"/>
                <a:sym typeface="Arial"/>
              </a:rPr>
              <a:t>Innovation</a:t>
            </a:r>
            <a:r>
              <a:rPr lang="en-US" sz="1250" b="1" i="0" u="none" strike="noStrike" cap="none">
                <a:solidFill>
                  <a:srgbClr val="538CD5"/>
                </a:solidFill>
                <a:latin typeface="Arial"/>
                <a:ea typeface="Arial"/>
                <a:cs typeface="Arial"/>
                <a:sym typeface="Arial"/>
              </a:rPr>
              <a:t> </a:t>
            </a:r>
            <a:r>
              <a:rPr lang="en-US" sz="1250" b="1" i="0" u="none" strike="noStrike" cap="none">
                <a:solidFill>
                  <a:srgbClr val="836B22"/>
                </a:solidFill>
                <a:latin typeface="Arial"/>
                <a:ea typeface="Arial"/>
                <a:cs typeface="Arial"/>
                <a:sym typeface="Arial"/>
              </a:rPr>
              <a:t>.</a:t>
            </a:r>
            <a:r>
              <a:rPr lang="en-US" sz="1250" b="1" i="0" u="none" strike="noStrike" cap="none">
                <a:solidFill>
                  <a:srgbClr val="538CD5"/>
                </a:solidFill>
                <a:latin typeface="Arial"/>
                <a:ea typeface="Arial"/>
                <a:cs typeface="Arial"/>
                <a:sym typeface="Arial"/>
              </a:rPr>
              <a:t> </a:t>
            </a:r>
            <a:r>
              <a:rPr lang="en-US" sz="1100" b="1" i="0" u="none" strike="noStrike" cap="none">
                <a:solidFill>
                  <a:srgbClr val="0F2D52"/>
                </a:solidFill>
                <a:latin typeface="Arial"/>
                <a:ea typeface="Arial"/>
                <a:cs typeface="Arial"/>
                <a:sym typeface="Arial"/>
              </a:rPr>
              <a:t>Inspiration</a:t>
            </a:r>
            <a:r>
              <a:rPr lang="en-US" sz="1250" b="1" i="0" u="none" strike="noStrike" cap="none">
                <a:solidFill>
                  <a:srgbClr val="538CD5"/>
                </a:solidFill>
                <a:latin typeface="Arial"/>
                <a:ea typeface="Arial"/>
                <a:cs typeface="Arial"/>
                <a:sym typeface="Arial"/>
              </a:rPr>
              <a:t> </a:t>
            </a:r>
            <a:r>
              <a:rPr lang="en-US" sz="1250" b="1" i="0" u="none" strike="noStrike" cap="none">
                <a:solidFill>
                  <a:srgbClr val="836B22"/>
                </a:solidFill>
                <a:latin typeface="Arial"/>
                <a:ea typeface="Arial"/>
                <a:cs typeface="Arial"/>
                <a:sym typeface="Arial"/>
              </a:rPr>
              <a:t>.</a:t>
            </a:r>
            <a:r>
              <a:rPr lang="en-US" sz="1250" b="1" i="0" u="none" strike="noStrike" cap="none">
                <a:solidFill>
                  <a:srgbClr val="538CD5"/>
                </a:solidFill>
                <a:latin typeface="Arial"/>
                <a:ea typeface="Arial"/>
                <a:cs typeface="Arial"/>
                <a:sym typeface="Arial"/>
              </a:rPr>
              <a:t> </a:t>
            </a:r>
            <a:r>
              <a:rPr lang="en-US" sz="1050" b="1" i="0" u="none" strike="noStrike" cap="none">
                <a:solidFill>
                  <a:srgbClr val="0F2D52"/>
                </a:solidFill>
                <a:latin typeface="Arial"/>
                <a:ea typeface="Arial"/>
                <a:cs typeface="Arial"/>
                <a:sym typeface="Arial"/>
              </a:rPr>
              <a:t>Intelligence</a:t>
            </a:r>
            <a:endParaRPr sz="1250" b="1" i="0" u="none" strike="noStrike" cap="none">
              <a:solidFill>
                <a:srgbClr val="0F2D5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35"/>
          <p:cNvSpPr txBox="1"/>
          <p:nvPr/>
        </p:nvSpPr>
        <p:spPr>
          <a:xfrm>
            <a:off x="5580112" y="31725"/>
            <a:ext cx="3528392" cy="28469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050" b="1" i="0" u="none" strike="noStrike" cap="none">
                <a:solidFill>
                  <a:srgbClr val="0F2D52"/>
                </a:solidFill>
                <a:latin typeface="Arial"/>
                <a:ea typeface="Arial"/>
                <a:cs typeface="Arial"/>
                <a:sym typeface="Arial"/>
              </a:rPr>
              <a:t>Innovation</a:t>
            </a:r>
            <a:r>
              <a:rPr lang="en-US" sz="1250" b="1" i="0" u="none" strike="noStrike" cap="none">
                <a:solidFill>
                  <a:srgbClr val="538CD5"/>
                </a:solidFill>
                <a:latin typeface="Arial"/>
                <a:ea typeface="Arial"/>
                <a:cs typeface="Arial"/>
                <a:sym typeface="Arial"/>
              </a:rPr>
              <a:t> </a:t>
            </a:r>
            <a:r>
              <a:rPr lang="en-US" sz="1250" b="1" i="0" u="none" strike="noStrike" cap="none">
                <a:solidFill>
                  <a:srgbClr val="836B22"/>
                </a:solidFill>
                <a:latin typeface="Arial"/>
                <a:ea typeface="Arial"/>
                <a:cs typeface="Arial"/>
                <a:sym typeface="Arial"/>
              </a:rPr>
              <a:t>.</a:t>
            </a:r>
            <a:r>
              <a:rPr lang="en-US" sz="1250" b="1" i="0" u="none" strike="noStrike" cap="none">
                <a:solidFill>
                  <a:srgbClr val="538CD5"/>
                </a:solidFill>
                <a:latin typeface="Arial"/>
                <a:ea typeface="Arial"/>
                <a:cs typeface="Arial"/>
                <a:sym typeface="Arial"/>
              </a:rPr>
              <a:t> </a:t>
            </a:r>
            <a:r>
              <a:rPr lang="en-US" sz="1100" b="1" i="0" u="none" strike="noStrike" cap="none">
                <a:solidFill>
                  <a:srgbClr val="0F2D52"/>
                </a:solidFill>
                <a:latin typeface="Arial"/>
                <a:ea typeface="Arial"/>
                <a:cs typeface="Arial"/>
                <a:sym typeface="Arial"/>
              </a:rPr>
              <a:t>Inspiration</a:t>
            </a:r>
            <a:r>
              <a:rPr lang="en-US" sz="1250" b="1" i="0" u="none" strike="noStrike" cap="none">
                <a:solidFill>
                  <a:srgbClr val="0F2D52"/>
                </a:solidFill>
                <a:latin typeface="Arial"/>
                <a:ea typeface="Arial"/>
                <a:cs typeface="Arial"/>
                <a:sym typeface="Arial"/>
              </a:rPr>
              <a:t> </a:t>
            </a:r>
            <a:r>
              <a:rPr lang="en-US" sz="1250" b="1" i="0" u="none" strike="noStrike" cap="none">
                <a:solidFill>
                  <a:srgbClr val="836B22"/>
                </a:solidFill>
                <a:latin typeface="Arial"/>
                <a:ea typeface="Arial"/>
                <a:cs typeface="Arial"/>
                <a:sym typeface="Arial"/>
              </a:rPr>
              <a:t>.</a:t>
            </a:r>
            <a:r>
              <a:rPr lang="en-US" sz="1250" b="1" i="0" u="none" strike="noStrike" cap="none">
                <a:solidFill>
                  <a:srgbClr val="538CD5"/>
                </a:solidFill>
                <a:latin typeface="Arial"/>
                <a:ea typeface="Arial"/>
                <a:cs typeface="Arial"/>
                <a:sym typeface="Arial"/>
              </a:rPr>
              <a:t> </a:t>
            </a:r>
            <a:r>
              <a:rPr lang="en-US" sz="1050" b="1" i="0" u="none" strike="noStrike" cap="none">
                <a:solidFill>
                  <a:srgbClr val="0F2D52"/>
                </a:solidFill>
                <a:latin typeface="Arial"/>
                <a:ea typeface="Arial"/>
                <a:cs typeface="Arial"/>
                <a:sym typeface="Arial"/>
              </a:rPr>
              <a:t>Intelligence</a:t>
            </a:r>
            <a:endParaRPr sz="1250" b="1" i="0" u="none" strike="noStrike" cap="none">
              <a:solidFill>
                <a:srgbClr val="0F2D52"/>
              </a:solidFill>
              <a:latin typeface="Arial"/>
              <a:ea typeface="Arial"/>
              <a:cs typeface="Arial"/>
              <a:sym typeface="Arial"/>
            </a:endParaRPr>
          </a:p>
        </p:txBody>
      </p:sp>
      <p:pic>
        <p:nvPicPr>
          <p:cNvPr id="35" name="Google Shape;35;p35"/>
          <p:cNvPicPr preferRelativeResize="0"/>
          <p:nvPr/>
        </p:nvPicPr>
        <p:blipFill rotWithShape="1">
          <a:blip r:embed="rId24">
            <a:alphaModFix/>
          </a:blip>
          <a:srcRect/>
          <a:stretch/>
        </p:blipFill>
        <p:spPr>
          <a:xfrm>
            <a:off x="-36023" y="-90274"/>
            <a:ext cx="935615" cy="10058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na2.documents.adobe.com/public/esignWidget?wid=CBFCIBAA3AAABLblqZhAeYzQPgl681Q_lpOpIEJvvSVIwxuKdHg6IxvdfdZeJyu8x86iolo1yHEh-VzZB4Oc*"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1"/>
          <p:cNvGrpSpPr/>
          <p:nvPr/>
        </p:nvGrpSpPr>
        <p:grpSpPr>
          <a:xfrm>
            <a:off x="3292395" y="1217464"/>
            <a:ext cx="5972400" cy="2216580"/>
            <a:chOff x="3643932" y="1348264"/>
            <a:chExt cx="5972400" cy="2216580"/>
          </a:xfrm>
        </p:grpSpPr>
        <p:sp>
          <p:nvSpPr>
            <p:cNvPr id="144" name="Google Shape;144;p1"/>
            <p:cNvSpPr txBox="1"/>
            <p:nvPr/>
          </p:nvSpPr>
          <p:spPr>
            <a:xfrm>
              <a:off x="3892139" y="1348264"/>
              <a:ext cx="5347331" cy="83095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800" b="1" i="0" u="none" strike="noStrike" cap="none" dirty="0" err="1">
                  <a:solidFill>
                    <a:srgbClr val="0F2D53"/>
                  </a:solidFill>
                  <a:latin typeface="Arial"/>
                  <a:ea typeface="Arial"/>
                  <a:cs typeface="Arial"/>
                  <a:sym typeface="Arial"/>
                </a:rPr>
                <a:t>Virscend</a:t>
              </a:r>
              <a:r>
                <a:rPr lang="en-US" sz="4800" b="1" i="0" u="none" strike="noStrike" cap="none" dirty="0">
                  <a:solidFill>
                    <a:srgbClr val="0F2D53"/>
                  </a:solidFill>
                  <a:latin typeface="Arial"/>
                  <a:ea typeface="Arial"/>
                  <a:cs typeface="Arial"/>
                  <a:sym typeface="Arial"/>
                </a:rPr>
                <a:t> </a:t>
              </a:r>
              <a:r>
                <a:rPr lang="zh-CN" altLang="en-US" sz="4800" b="1" i="0" u="none" strike="noStrike" cap="none" dirty="0">
                  <a:solidFill>
                    <a:srgbClr val="0F2D53"/>
                  </a:solidFill>
                  <a:latin typeface="Arial"/>
                  <a:ea typeface="Arial"/>
                  <a:cs typeface="Arial"/>
                  <a:sym typeface="Arial"/>
                </a:rPr>
                <a:t>大学</a:t>
              </a:r>
              <a:r>
                <a:rPr lang="en-US" sz="4800" b="1" i="0" u="none" strike="noStrike" cap="none" dirty="0">
                  <a:solidFill>
                    <a:srgbClr val="0F2D53"/>
                  </a:solidFill>
                  <a:latin typeface="Arial"/>
                  <a:ea typeface="Arial"/>
                  <a:cs typeface="Arial"/>
                  <a:sym typeface="Arial"/>
                </a:rPr>
                <a:t> </a:t>
              </a:r>
              <a:endParaRPr sz="4800" b="1" i="0" u="none" strike="noStrike" cap="none" dirty="0">
                <a:solidFill>
                  <a:srgbClr val="0F2D53"/>
                </a:solidFill>
                <a:latin typeface="Arial"/>
                <a:ea typeface="Arial"/>
                <a:cs typeface="Arial"/>
                <a:sym typeface="Arial"/>
              </a:endParaRPr>
            </a:p>
          </p:txBody>
        </p:sp>
        <p:sp>
          <p:nvSpPr>
            <p:cNvPr id="145" name="Google Shape;145;p1"/>
            <p:cNvSpPr txBox="1"/>
            <p:nvPr/>
          </p:nvSpPr>
          <p:spPr>
            <a:xfrm>
              <a:off x="3643932" y="2487544"/>
              <a:ext cx="5972400" cy="1077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dirty="0">
                  <a:solidFill>
                    <a:schemeClr val="dk1"/>
                  </a:solidFill>
                </a:rPr>
                <a:t>Affordable. Accessible. </a:t>
              </a:r>
            </a:p>
            <a:p>
              <a:pPr marL="0" marR="0" lvl="0" indent="0" algn="ctr" rtl="0">
                <a:lnSpc>
                  <a:spcPct val="100000"/>
                </a:lnSpc>
                <a:spcBef>
                  <a:spcPts val="0"/>
                </a:spcBef>
                <a:spcAft>
                  <a:spcPts val="0"/>
                </a:spcAft>
                <a:buClr>
                  <a:srgbClr val="000000"/>
                </a:buClr>
                <a:buSzPts val="3200"/>
                <a:buFont typeface="Arial"/>
                <a:buNone/>
              </a:pPr>
              <a:r>
                <a:rPr lang="en-US" sz="3200" dirty="0">
                  <a:solidFill>
                    <a:schemeClr val="dk1"/>
                  </a:solidFill>
                </a:rPr>
                <a:t>WASC </a:t>
              </a:r>
              <a:r>
                <a:rPr lang="zh-CN" altLang="en-US" sz="3200" dirty="0">
                  <a:solidFill>
                    <a:schemeClr val="dk1"/>
                  </a:solidFill>
                </a:rPr>
                <a:t>认证</a:t>
              </a:r>
              <a:r>
                <a:rPr lang="en-US" sz="3200" dirty="0">
                  <a:solidFill>
                    <a:schemeClr val="dk1"/>
                  </a:solidFill>
                </a:rPr>
                <a:t>, STEM </a:t>
              </a:r>
              <a:r>
                <a:rPr lang="zh-CN" altLang="en-US" sz="3200" dirty="0">
                  <a:solidFill>
                    <a:schemeClr val="dk1"/>
                  </a:solidFill>
                </a:rPr>
                <a:t>课程</a:t>
              </a:r>
              <a:endParaRPr lang="en-US" sz="1400" b="0" i="0" u="none" strike="noStrike" cap="none" dirty="0">
                <a:solidFill>
                  <a:srgbClr val="000000"/>
                </a:solidFill>
                <a:latin typeface="Arial"/>
                <a:ea typeface="Arial"/>
                <a:cs typeface="Arial"/>
                <a:sym typeface="Arial"/>
              </a:endParaRPr>
            </a:p>
          </p:txBody>
        </p:sp>
      </p:grpSp>
      <p:grpSp>
        <p:nvGrpSpPr>
          <p:cNvPr id="146" name="Google Shape;146;p1"/>
          <p:cNvGrpSpPr/>
          <p:nvPr/>
        </p:nvGrpSpPr>
        <p:grpSpPr>
          <a:xfrm>
            <a:off x="541337" y="751410"/>
            <a:ext cx="3262260" cy="2924614"/>
            <a:chOff x="2869902" y="788255"/>
            <a:chExt cx="5050720" cy="4527967"/>
          </a:xfrm>
        </p:grpSpPr>
        <p:grpSp>
          <p:nvGrpSpPr>
            <p:cNvPr id="147" name="Google Shape;147;p1"/>
            <p:cNvGrpSpPr/>
            <p:nvPr/>
          </p:nvGrpSpPr>
          <p:grpSpPr>
            <a:xfrm>
              <a:off x="3617375" y="788255"/>
              <a:ext cx="4303247" cy="4527967"/>
              <a:chOff x="5266044" y="3820965"/>
              <a:chExt cx="2472245" cy="2601348"/>
            </a:xfrm>
          </p:grpSpPr>
          <p:sp>
            <p:nvSpPr>
              <p:cNvPr id="148" name="Google Shape;148;p1"/>
              <p:cNvSpPr/>
              <p:nvPr/>
            </p:nvSpPr>
            <p:spPr>
              <a:xfrm>
                <a:off x="6011852" y="5793663"/>
                <a:ext cx="266700" cy="628650"/>
              </a:xfrm>
              <a:custGeom>
                <a:avLst/>
                <a:gdLst/>
                <a:ahLst/>
                <a:cxnLst/>
                <a:rect l="l" t="t" r="r" b="b"/>
                <a:pathLst>
                  <a:path w="266700" h="628650" extrusionOk="0">
                    <a:moveTo>
                      <a:pt x="7144" y="243364"/>
                    </a:moveTo>
                    <a:lnTo>
                      <a:pt x="259556" y="627221"/>
                    </a:lnTo>
                    <a:lnTo>
                      <a:pt x="19383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49" name="Google Shape;149;p1"/>
              <p:cNvSpPr/>
              <p:nvPr/>
            </p:nvSpPr>
            <p:spPr>
              <a:xfrm>
                <a:off x="6016614" y="5793663"/>
                <a:ext cx="228600" cy="342900"/>
              </a:xfrm>
              <a:custGeom>
                <a:avLst/>
                <a:gdLst/>
                <a:ahLst/>
                <a:cxnLst/>
                <a:rect l="l" t="t" r="r" b="b"/>
                <a:pathLst>
                  <a:path w="228600" h="342900" extrusionOk="0">
                    <a:moveTo>
                      <a:pt x="7144" y="243364"/>
                    </a:moveTo>
                    <a:lnTo>
                      <a:pt x="224314" y="340519"/>
                    </a:lnTo>
                    <a:lnTo>
                      <a:pt x="189071"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0" name="Google Shape;150;p1"/>
              <p:cNvSpPr/>
              <p:nvPr/>
            </p:nvSpPr>
            <p:spPr>
              <a:xfrm>
                <a:off x="6002327" y="5438381"/>
                <a:ext cx="914400" cy="609600"/>
              </a:xfrm>
              <a:custGeom>
                <a:avLst/>
                <a:gdLst/>
                <a:ahLst/>
                <a:cxnLst/>
                <a:rect l="l" t="t" r="r" b="b"/>
                <a:pathLst>
                  <a:path w="914400" h="609600" extrusionOk="0">
                    <a:moveTo>
                      <a:pt x="915829" y="362426"/>
                    </a:moveTo>
                    <a:lnTo>
                      <a:pt x="7144" y="603409"/>
                    </a:lnTo>
                    <a:lnTo>
                      <a:pt x="41100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1" name="Google Shape;151;p1"/>
              <p:cNvSpPr/>
              <p:nvPr/>
            </p:nvSpPr>
            <p:spPr>
              <a:xfrm>
                <a:off x="6188064" y="5469813"/>
                <a:ext cx="733425" cy="333375"/>
              </a:xfrm>
              <a:custGeom>
                <a:avLst/>
                <a:gdLst/>
                <a:ahLst/>
                <a:cxnLst/>
                <a:rect l="l" t="t" r="r" b="b"/>
                <a:pathLst>
                  <a:path w="733425" h="333375" extrusionOk="0">
                    <a:moveTo>
                      <a:pt x="730091" y="330994"/>
                    </a:moveTo>
                    <a:lnTo>
                      <a:pt x="7144" y="305276"/>
                    </a:lnTo>
                    <a:lnTo>
                      <a:pt x="198596"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2" name="Google Shape;152;p1"/>
              <p:cNvSpPr/>
              <p:nvPr/>
            </p:nvSpPr>
            <p:spPr>
              <a:xfrm>
                <a:off x="5266044" y="5024043"/>
                <a:ext cx="1819275" cy="781050"/>
              </a:xfrm>
              <a:custGeom>
                <a:avLst/>
                <a:gdLst/>
                <a:ahLst/>
                <a:cxnLst/>
                <a:rect l="l" t="t" r="r" b="b"/>
                <a:pathLst>
                  <a:path w="1819275" h="781050" extrusionOk="0">
                    <a:moveTo>
                      <a:pt x="7144" y="210026"/>
                    </a:moveTo>
                    <a:lnTo>
                      <a:pt x="1652111" y="776764"/>
                    </a:lnTo>
                    <a:lnTo>
                      <a:pt x="1814036"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3" name="Google Shape;153;p1"/>
              <p:cNvSpPr/>
              <p:nvPr/>
            </p:nvSpPr>
            <p:spPr>
              <a:xfrm>
                <a:off x="5266044" y="5140248"/>
                <a:ext cx="1790700" cy="304800"/>
              </a:xfrm>
              <a:custGeom>
                <a:avLst/>
                <a:gdLst/>
                <a:ahLst/>
                <a:cxnLst/>
                <a:rect l="l" t="t" r="r" b="b"/>
                <a:pathLst>
                  <a:path w="1790700" h="304800" extrusionOk="0">
                    <a:moveTo>
                      <a:pt x="7144" y="93821"/>
                    </a:moveTo>
                    <a:lnTo>
                      <a:pt x="1727359" y="305276"/>
                    </a:lnTo>
                    <a:lnTo>
                      <a:pt x="1792129"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4" name="Google Shape;154;p1"/>
              <p:cNvSpPr/>
              <p:nvPr/>
            </p:nvSpPr>
            <p:spPr>
              <a:xfrm>
                <a:off x="5273188" y="3820965"/>
                <a:ext cx="2465101" cy="1458824"/>
              </a:xfrm>
              <a:custGeom>
                <a:avLst/>
                <a:gdLst/>
                <a:ahLst/>
                <a:cxnLst/>
                <a:rect l="l" t="t" r="r" b="b"/>
                <a:pathLst>
                  <a:path w="2465101" h="1458824" extrusionOk="0">
                    <a:moveTo>
                      <a:pt x="85725" y="243434"/>
                    </a:moveTo>
                    <a:lnTo>
                      <a:pt x="2400189" y="0"/>
                    </a:lnTo>
                    <a:lnTo>
                      <a:pt x="2465101" y="1458824"/>
                    </a:lnTo>
                    <a:lnTo>
                      <a:pt x="0" y="1413104"/>
                    </a:lnTo>
                    <a:lnTo>
                      <a:pt x="85725" y="24343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sp>
          <p:nvSpPr>
            <p:cNvPr id="155" name="Google Shape;155;p1"/>
            <p:cNvSpPr/>
            <p:nvPr/>
          </p:nvSpPr>
          <p:spPr>
            <a:xfrm>
              <a:off x="5454358" y="1427696"/>
              <a:ext cx="976326" cy="1452867"/>
            </a:xfrm>
            <a:custGeom>
              <a:avLst/>
              <a:gdLst/>
              <a:ahLst/>
              <a:cxnLst/>
              <a:rect l="l" t="t" r="r" b="b"/>
              <a:pathLst>
                <a:path w="1600200" h="2381250" extrusionOk="0">
                  <a:moveTo>
                    <a:pt x="894874" y="1834039"/>
                  </a:moveTo>
                  <a:cubicBezTo>
                    <a:pt x="997744" y="1751171"/>
                    <a:pt x="1088231" y="1671161"/>
                    <a:pt x="1168241" y="1591151"/>
                  </a:cubicBezTo>
                  <a:cubicBezTo>
                    <a:pt x="1451134" y="1309211"/>
                    <a:pt x="1593056" y="1046321"/>
                    <a:pt x="1593056" y="802481"/>
                  </a:cubicBezTo>
                  <a:cubicBezTo>
                    <a:pt x="1593056" y="691991"/>
                    <a:pt x="1572101" y="590074"/>
                    <a:pt x="1530191" y="493871"/>
                  </a:cubicBezTo>
                  <a:cubicBezTo>
                    <a:pt x="1507331" y="441484"/>
                    <a:pt x="1480661" y="392906"/>
                    <a:pt x="1449229" y="348139"/>
                  </a:cubicBezTo>
                  <a:cubicBezTo>
                    <a:pt x="1422559" y="310039"/>
                    <a:pt x="1393031" y="274796"/>
                    <a:pt x="1360646" y="241459"/>
                  </a:cubicBezTo>
                  <a:cubicBezTo>
                    <a:pt x="1288256" y="169069"/>
                    <a:pt x="1204436" y="112871"/>
                    <a:pt x="1109186" y="70009"/>
                  </a:cubicBezTo>
                  <a:cubicBezTo>
                    <a:pt x="1013936" y="28099"/>
                    <a:pt x="911066" y="7144"/>
                    <a:pt x="801529" y="7144"/>
                  </a:cubicBezTo>
                  <a:cubicBezTo>
                    <a:pt x="691039" y="7144"/>
                    <a:pt x="589121" y="28099"/>
                    <a:pt x="492919" y="70009"/>
                  </a:cubicBezTo>
                  <a:cubicBezTo>
                    <a:pt x="396716" y="111919"/>
                    <a:pt x="312896" y="169069"/>
                    <a:pt x="240506" y="241459"/>
                  </a:cubicBezTo>
                  <a:cubicBezTo>
                    <a:pt x="169069" y="313849"/>
                    <a:pt x="111919" y="398621"/>
                    <a:pt x="70009" y="494824"/>
                  </a:cubicBezTo>
                  <a:cubicBezTo>
                    <a:pt x="28099" y="590074"/>
                    <a:pt x="7144" y="692944"/>
                    <a:pt x="7144" y="802481"/>
                  </a:cubicBezTo>
                  <a:lnTo>
                    <a:pt x="555784" y="802481"/>
                  </a:lnTo>
                  <a:cubicBezTo>
                    <a:pt x="555784" y="731996"/>
                    <a:pt x="579596" y="673894"/>
                    <a:pt x="626269" y="625316"/>
                  </a:cubicBezTo>
                  <a:cubicBezTo>
                    <a:pt x="673894" y="577691"/>
                    <a:pt x="731996" y="552926"/>
                    <a:pt x="801529" y="552926"/>
                  </a:cubicBezTo>
                  <a:cubicBezTo>
                    <a:pt x="870109" y="552926"/>
                    <a:pt x="928211" y="576739"/>
                    <a:pt x="975836" y="624364"/>
                  </a:cubicBezTo>
                  <a:cubicBezTo>
                    <a:pt x="1022509" y="671989"/>
                    <a:pt x="1046321" y="730091"/>
                    <a:pt x="1046321" y="799624"/>
                  </a:cubicBezTo>
                  <a:cubicBezTo>
                    <a:pt x="1046321" y="844391"/>
                    <a:pt x="1021556" y="904399"/>
                    <a:pt x="972026" y="977741"/>
                  </a:cubicBezTo>
                  <a:cubicBezTo>
                    <a:pt x="922496" y="1051084"/>
                    <a:pt x="852011" y="1132046"/>
                    <a:pt x="761524" y="1222534"/>
                  </a:cubicBezTo>
                  <a:cubicBezTo>
                    <a:pt x="671036" y="1312069"/>
                    <a:pt x="561499" y="1405414"/>
                    <a:pt x="432911" y="1502569"/>
                  </a:cubicBezTo>
                  <a:cubicBezTo>
                    <a:pt x="307181" y="1598771"/>
                    <a:pt x="164306" y="1695926"/>
                    <a:pt x="7144" y="1791176"/>
                  </a:cubicBezTo>
                  <a:lnTo>
                    <a:pt x="7144" y="2379821"/>
                  </a:lnTo>
                  <a:lnTo>
                    <a:pt x="1594009" y="2379821"/>
                  </a:lnTo>
                  <a:lnTo>
                    <a:pt x="1594009" y="2154079"/>
                  </a:lnTo>
                  <a:lnTo>
                    <a:pt x="1594009" y="1834039"/>
                  </a:lnTo>
                  <a:lnTo>
                    <a:pt x="1289209" y="1834039"/>
                  </a:lnTo>
                  <a:lnTo>
                    <a:pt x="894874" y="18340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6" name="Google Shape;156;p1"/>
            <p:cNvSpPr/>
            <p:nvPr/>
          </p:nvSpPr>
          <p:spPr>
            <a:xfrm rot="1779947">
              <a:off x="3205947" y="3169645"/>
              <a:ext cx="247650" cy="238125"/>
            </a:xfrm>
            <a:custGeom>
              <a:avLst/>
              <a:gdLst/>
              <a:ahLst/>
              <a:cxnLst/>
              <a:rect l="l" t="t" r="r" b="b"/>
              <a:pathLst>
                <a:path w="247650" h="238125" extrusionOk="0">
                  <a:moveTo>
                    <a:pt x="71914" y="231934"/>
                  </a:moveTo>
                  <a:lnTo>
                    <a:pt x="242411" y="7144"/>
                  </a:lnTo>
                  <a:lnTo>
                    <a:pt x="7144" y="34766"/>
                  </a:lnTo>
                  <a:close/>
                </a:path>
              </a:pathLst>
            </a:custGeom>
            <a:solidFill>
              <a:srgbClr val="3FA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7" name="Google Shape;157;p1"/>
            <p:cNvSpPr/>
            <p:nvPr/>
          </p:nvSpPr>
          <p:spPr>
            <a:xfrm rot="-868201">
              <a:off x="3220235" y="3315378"/>
              <a:ext cx="409575" cy="342900"/>
            </a:xfrm>
            <a:custGeom>
              <a:avLst/>
              <a:gdLst/>
              <a:ahLst/>
              <a:cxnLst/>
              <a:rect l="l" t="t" r="r" b="b"/>
              <a:pathLst>
                <a:path w="409575" h="342900" extrusionOk="0">
                  <a:moveTo>
                    <a:pt x="407194" y="7144"/>
                  </a:moveTo>
                  <a:lnTo>
                    <a:pt x="7144" y="270986"/>
                  </a:lnTo>
                  <a:lnTo>
                    <a:pt x="163354" y="33861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8" name="Google Shape;158;p1"/>
            <p:cNvSpPr/>
            <p:nvPr/>
          </p:nvSpPr>
          <p:spPr>
            <a:xfrm rot="1642289">
              <a:off x="2894307" y="2939798"/>
              <a:ext cx="140339" cy="140339"/>
            </a:xfrm>
            <a:prstGeom prst="plus">
              <a:avLst>
                <a:gd name="adj" fmla="val 437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9" name="Google Shape;159;p1"/>
            <p:cNvSpPr/>
            <p:nvPr/>
          </p:nvSpPr>
          <p:spPr>
            <a:xfrm rot="1627316">
              <a:off x="3122393" y="3454277"/>
              <a:ext cx="155440" cy="155440"/>
            </a:xfrm>
            <a:prstGeom prst="star5">
              <a:avLst>
                <a:gd name="adj" fmla="val 19098"/>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0" name="Google Shape;160;p1"/>
            <p:cNvSpPr/>
            <p:nvPr/>
          </p:nvSpPr>
          <p:spPr>
            <a:xfrm rot="-10639322" flipH="1">
              <a:off x="3216871" y="2860160"/>
              <a:ext cx="291865" cy="238731"/>
            </a:xfrm>
            <a:custGeom>
              <a:avLst/>
              <a:gdLst/>
              <a:ahLst/>
              <a:cxnLst/>
              <a:rect l="l" t="t" r="r" b="b"/>
              <a:pathLst>
                <a:path w="291865" h="202224" extrusionOk="0">
                  <a:moveTo>
                    <a:pt x="291865" y="0"/>
                  </a:moveTo>
                  <a:lnTo>
                    <a:pt x="0" y="177293"/>
                  </a:lnTo>
                  <a:lnTo>
                    <a:pt x="138611" y="202224"/>
                  </a:lnTo>
                  <a:cubicBezTo>
                    <a:pt x="219891" y="91734"/>
                    <a:pt x="210585" y="110490"/>
                    <a:pt x="291865" y="0"/>
                  </a:cubicBez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sp>
        <p:nvSpPr>
          <p:cNvPr id="161" name="Google Shape;161;p1"/>
          <p:cNvSpPr/>
          <p:nvPr/>
        </p:nvSpPr>
        <p:spPr>
          <a:xfrm>
            <a:off x="0" y="4787412"/>
            <a:ext cx="9144000" cy="356089"/>
          </a:xfrm>
          <a:prstGeom prst="rect">
            <a:avLst/>
          </a:prstGeom>
          <a:solidFill>
            <a:schemeClr val="accent1"/>
          </a:solidFill>
          <a:ln w="25400" cap="flat" cmpd="sng">
            <a:solidFill>
              <a:srgbClr val="00518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2" name="Google Shape;162;p1"/>
          <p:cNvSpPr txBox="1"/>
          <p:nvPr/>
        </p:nvSpPr>
        <p:spPr>
          <a:xfrm>
            <a:off x="4095476" y="4803998"/>
            <a:ext cx="414893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Arial"/>
                <a:ea typeface="Arial"/>
                <a:cs typeface="Arial"/>
                <a:sym typeface="Arial"/>
              </a:rPr>
              <a:t>  +1 (949) 502-6252                                              </a:t>
            </a:r>
            <a:r>
              <a:rPr lang="en-US" sz="1350" b="0" i="0" u="none" strike="noStrike" cap="none">
                <a:solidFill>
                  <a:schemeClr val="lt1"/>
                </a:solidFill>
                <a:latin typeface="Arial"/>
                <a:ea typeface="Arial"/>
                <a:cs typeface="Arial"/>
                <a:sym typeface="Arial"/>
              </a:rPr>
              <a:t> </a:t>
            </a:r>
            <a:endParaRPr sz="1350" b="1" i="0" u="none" strike="noStrike" cap="none">
              <a:solidFill>
                <a:schemeClr val="lt1"/>
              </a:solidFill>
              <a:latin typeface="Arial"/>
              <a:ea typeface="Arial"/>
              <a:cs typeface="Arial"/>
              <a:sym typeface="Arial"/>
            </a:endParaRPr>
          </a:p>
        </p:txBody>
      </p:sp>
      <p:sp>
        <p:nvSpPr>
          <p:cNvPr id="163" name="Google Shape;163;p1"/>
          <p:cNvSpPr txBox="1"/>
          <p:nvPr/>
        </p:nvSpPr>
        <p:spPr>
          <a:xfrm>
            <a:off x="6947856" y="4863960"/>
            <a:ext cx="244868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Arial"/>
                <a:ea typeface="Arial"/>
                <a:cs typeface="Arial"/>
                <a:sym typeface="Arial"/>
              </a:rPr>
              <a:t>admission@virscend.</a:t>
            </a:r>
            <a:r>
              <a:rPr lang="en-US" sz="1050" b="1">
                <a:solidFill>
                  <a:schemeClr val="lt1"/>
                </a:solidFill>
              </a:rPr>
              <a:t>edu</a:t>
            </a:r>
            <a:endParaRPr sz="1400" b="0" i="0" u="none" strike="noStrike" cap="none">
              <a:solidFill>
                <a:srgbClr val="000000"/>
              </a:solidFill>
              <a:latin typeface="Arial"/>
              <a:ea typeface="Arial"/>
              <a:cs typeface="Arial"/>
              <a:sym typeface="Arial"/>
            </a:endParaRPr>
          </a:p>
        </p:txBody>
      </p:sp>
      <p:grpSp>
        <p:nvGrpSpPr>
          <p:cNvPr id="164" name="Google Shape;164;p1"/>
          <p:cNvGrpSpPr/>
          <p:nvPr/>
        </p:nvGrpSpPr>
        <p:grpSpPr>
          <a:xfrm>
            <a:off x="4235937" y="3464136"/>
            <a:ext cx="4085316" cy="106641"/>
            <a:chOff x="2483768" y="3977266"/>
            <a:chExt cx="6192688" cy="106652"/>
          </a:xfrm>
        </p:grpSpPr>
        <p:grpSp>
          <p:nvGrpSpPr>
            <p:cNvPr id="165" name="Google Shape;165;p1"/>
            <p:cNvGrpSpPr/>
            <p:nvPr/>
          </p:nvGrpSpPr>
          <p:grpSpPr>
            <a:xfrm>
              <a:off x="2483768" y="3977266"/>
              <a:ext cx="1097280" cy="106652"/>
              <a:chOff x="3632040" y="5304907"/>
              <a:chExt cx="8559960" cy="137006"/>
            </a:xfrm>
          </p:grpSpPr>
          <p:grpSp>
            <p:nvGrpSpPr>
              <p:cNvPr id="166" name="Google Shape;166;p1"/>
              <p:cNvGrpSpPr/>
              <p:nvPr/>
            </p:nvGrpSpPr>
            <p:grpSpPr>
              <a:xfrm>
                <a:off x="3632040" y="5310936"/>
                <a:ext cx="4279982" cy="130977"/>
                <a:chOff x="11445923" y="0"/>
                <a:chExt cx="1119115" cy="2552282"/>
              </a:xfrm>
            </p:grpSpPr>
            <p:sp>
              <p:nvSpPr>
                <p:cNvPr id="167" name="Google Shape;167;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8" name="Google Shape;168;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9" name="Google Shape;169;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70" name="Google Shape;170;p1"/>
              <p:cNvGrpSpPr/>
              <p:nvPr/>
            </p:nvGrpSpPr>
            <p:grpSpPr>
              <a:xfrm>
                <a:off x="7912018" y="5304907"/>
                <a:ext cx="4279982" cy="137006"/>
                <a:chOff x="11445923" y="0"/>
                <a:chExt cx="1119115" cy="2552282"/>
              </a:xfrm>
            </p:grpSpPr>
            <p:sp>
              <p:nvSpPr>
                <p:cNvPr id="171" name="Google Shape;171;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2" name="Google Shape;172;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3" name="Google Shape;173;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74" name="Google Shape;174;p1"/>
            <p:cNvGrpSpPr/>
            <p:nvPr/>
          </p:nvGrpSpPr>
          <p:grpSpPr>
            <a:xfrm>
              <a:off x="3546728" y="3977266"/>
              <a:ext cx="1097280" cy="106652"/>
              <a:chOff x="3632040" y="5304907"/>
              <a:chExt cx="8559960" cy="137006"/>
            </a:xfrm>
          </p:grpSpPr>
          <p:grpSp>
            <p:nvGrpSpPr>
              <p:cNvPr id="175" name="Google Shape;175;p1"/>
              <p:cNvGrpSpPr/>
              <p:nvPr/>
            </p:nvGrpSpPr>
            <p:grpSpPr>
              <a:xfrm>
                <a:off x="3632040" y="5310936"/>
                <a:ext cx="4279982" cy="130977"/>
                <a:chOff x="11445923" y="0"/>
                <a:chExt cx="1119115" cy="2552282"/>
              </a:xfrm>
            </p:grpSpPr>
            <p:sp>
              <p:nvSpPr>
                <p:cNvPr id="176" name="Google Shape;176;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7" name="Google Shape;177;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8" name="Google Shape;178;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79" name="Google Shape;179;p1"/>
              <p:cNvGrpSpPr/>
              <p:nvPr/>
            </p:nvGrpSpPr>
            <p:grpSpPr>
              <a:xfrm>
                <a:off x="7912018" y="5304907"/>
                <a:ext cx="4279982" cy="137006"/>
                <a:chOff x="11445923" y="0"/>
                <a:chExt cx="1119115" cy="2552282"/>
              </a:xfrm>
            </p:grpSpPr>
            <p:sp>
              <p:nvSpPr>
                <p:cNvPr id="180" name="Google Shape;180;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1" name="Google Shape;181;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2" name="Google Shape;182;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83" name="Google Shape;183;p1"/>
            <p:cNvGrpSpPr/>
            <p:nvPr/>
          </p:nvGrpSpPr>
          <p:grpSpPr>
            <a:xfrm>
              <a:off x="4626848" y="3977266"/>
              <a:ext cx="1097280" cy="106652"/>
              <a:chOff x="3632040" y="5304907"/>
              <a:chExt cx="8559960" cy="137006"/>
            </a:xfrm>
          </p:grpSpPr>
          <p:grpSp>
            <p:nvGrpSpPr>
              <p:cNvPr id="184" name="Google Shape;184;p1"/>
              <p:cNvGrpSpPr/>
              <p:nvPr/>
            </p:nvGrpSpPr>
            <p:grpSpPr>
              <a:xfrm>
                <a:off x="3632040" y="5310936"/>
                <a:ext cx="4279982" cy="130977"/>
                <a:chOff x="11445923" y="0"/>
                <a:chExt cx="1119115" cy="2552282"/>
              </a:xfrm>
            </p:grpSpPr>
            <p:sp>
              <p:nvSpPr>
                <p:cNvPr id="185" name="Google Shape;185;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6" name="Google Shape;186;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7" name="Google Shape;187;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88" name="Google Shape;188;p1"/>
              <p:cNvGrpSpPr/>
              <p:nvPr/>
            </p:nvGrpSpPr>
            <p:grpSpPr>
              <a:xfrm>
                <a:off x="7912018" y="5304907"/>
                <a:ext cx="4279982" cy="137006"/>
                <a:chOff x="11445923" y="0"/>
                <a:chExt cx="1119115" cy="2552282"/>
              </a:xfrm>
            </p:grpSpPr>
            <p:sp>
              <p:nvSpPr>
                <p:cNvPr id="189" name="Google Shape;189;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0" name="Google Shape;190;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1" name="Google Shape;191;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92" name="Google Shape;192;p1"/>
            <p:cNvGrpSpPr/>
            <p:nvPr/>
          </p:nvGrpSpPr>
          <p:grpSpPr>
            <a:xfrm>
              <a:off x="5634960" y="3977266"/>
              <a:ext cx="1097280" cy="106652"/>
              <a:chOff x="3632040" y="5304907"/>
              <a:chExt cx="8559960" cy="137006"/>
            </a:xfrm>
          </p:grpSpPr>
          <p:grpSp>
            <p:nvGrpSpPr>
              <p:cNvPr id="193" name="Google Shape;193;p1"/>
              <p:cNvGrpSpPr/>
              <p:nvPr/>
            </p:nvGrpSpPr>
            <p:grpSpPr>
              <a:xfrm>
                <a:off x="3632040" y="5310936"/>
                <a:ext cx="4279982" cy="130977"/>
                <a:chOff x="11445923" y="0"/>
                <a:chExt cx="1119115" cy="2552282"/>
              </a:xfrm>
            </p:grpSpPr>
            <p:sp>
              <p:nvSpPr>
                <p:cNvPr id="194" name="Google Shape;194;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5" name="Google Shape;195;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6" name="Google Shape;196;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97" name="Google Shape;197;p1"/>
              <p:cNvGrpSpPr/>
              <p:nvPr/>
            </p:nvGrpSpPr>
            <p:grpSpPr>
              <a:xfrm>
                <a:off x="7912018" y="5304907"/>
                <a:ext cx="4279982" cy="137006"/>
                <a:chOff x="11445923" y="0"/>
                <a:chExt cx="1119115" cy="2552282"/>
              </a:xfrm>
            </p:grpSpPr>
            <p:sp>
              <p:nvSpPr>
                <p:cNvPr id="198" name="Google Shape;198;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9" name="Google Shape;199;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0" name="Google Shape;200;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201" name="Google Shape;201;p1"/>
            <p:cNvGrpSpPr/>
            <p:nvPr/>
          </p:nvGrpSpPr>
          <p:grpSpPr>
            <a:xfrm>
              <a:off x="6643072" y="3977266"/>
              <a:ext cx="1097280" cy="106652"/>
              <a:chOff x="3632040" y="5304907"/>
              <a:chExt cx="8559960" cy="137006"/>
            </a:xfrm>
          </p:grpSpPr>
          <p:grpSp>
            <p:nvGrpSpPr>
              <p:cNvPr id="202" name="Google Shape;202;p1"/>
              <p:cNvGrpSpPr/>
              <p:nvPr/>
            </p:nvGrpSpPr>
            <p:grpSpPr>
              <a:xfrm>
                <a:off x="3632040" y="5310936"/>
                <a:ext cx="4279982" cy="130977"/>
                <a:chOff x="11445923" y="0"/>
                <a:chExt cx="1119115" cy="2552282"/>
              </a:xfrm>
            </p:grpSpPr>
            <p:sp>
              <p:nvSpPr>
                <p:cNvPr id="203" name="Google Shape;203;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4" name="Google Shape;204;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5" name="Google Shape;205;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206" name="Google Shape;206;p1"/>
              <p:cNvGrpSpPr/>
              <p:nvPr/>
            </p:nvGrpSpPr>
            <p:grpSpPr>
              <a:xfrm>
                <a:off x="7912018" y="5304907"/>
                <a:ext cx="4279982" cy="137006"/>
                <a:chOff x="11445923" y="0"/>
                <a:chExt cx="1119115" cy="2552282"/>
              </a:xfrm>
            </p:grpSpPr>
            <p:sp>
              <p:nvSpPr>
                <p:cNvPr id="207" name="Google Shape;207;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8" name="Google Shape;208;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9" name="Google Shape;209;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210" name="Google Shape;210;p1"/>
            <p:cNvGrpSpPr/>
            <p:nvPr/>
          </p:nvGrpSpPr>
          <p:grpSpPr>
            <a:xfrm>
              <a:off x="7579176" y="3977266"/>
              <a:ext cx="1097280" cy="106652"/>
              <a:chOff x="3632040" y="5304907"/>
              <a:chExt cx="8559960" cy="137006"/>
            </a:xfrm>
          </p:grpSpPr>
          <p:grpSp>
            <p:nvGrpSpPr>
              <p:cNvPr id="211" name="Google Shape;211;p1"/>
              <p:cNvGrpSpPr/>
              <p:nvPr/>
            </p:nvGrpSpPr>
            <p:grpSpPr>
              <a:xfrm>
                <a:off x="3632040" y="5310936"/>
                <a:ext cx="4279982" cy="130977"/>
                <a:chOff x="11445923" y="0"/>
                <a:chExt cx="1119115" cy="2552282"/>
              </a:xfrm>
            </p:grpSpPr>
            <p:sp>
              <p:nvSpPr>
                <p:cNvPr id="212" name="Google Shape;212;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3" name="Google Shape;213;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4" name="Google Shape;214;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215" name="Google Shape;215;p1"/>
              <p:cNvGrpSpPr/>
              <p:nvPr/>
            </p:nvGrpSpPr>
            <p:grpSpPr>
              <a:xfrm>
                <a:off x="7912018" y="5304907"/>
                <a:ext cx="4279982" cy="137006"/>
                <a:chOff x="11445923" y="0"/>
                <a:chExt cx="1119115" cy="2552282"/>
              </a:xfrm>
            </p:grpSpPr>
            <p:sp>
              <p:nvSpPr>
                <p:cNvPr id="216" name="Google Shape;216;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7" name="Google Shape;217;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8" name="Google Shape;218;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sp>
        <p:nvSpPr>
          <p:cNvPr id="219" name="Google Shape;219;p1"/>
          <p:cNvSpPr/>
          <p:nvPr/>
        </p:nvSpPr>
        <p:spPr>
          <a:xfrm rot="8100000">
            <a:off x="70312" y="4874016"/>
            <a:ext cx="182880" cy="182880"/>
          </a:xfrm>
          <a:custGeom>
            <a:avLst/>
            <a:gdLst/>
            <a:ahLst/>
            <a:cxnLst/>
            <a:rect l="l" t="t" r="r" b="b"/>
            <a:pathLst>
              <a:path w="2483832" h="2483835" extrusionOk="0">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BFBFBF"/>
              </a:solidFill>
              <a:latin typeface="Arial"/>
              <a:ea typeface="Arial"/>
              <a:cs typeface="Arial"/>
              <a:sym typeface="Arial"/>
            </a:endParaRPr>
          </a:p>
        </p:txBody>
      </p:sp>
      <p:sp>
        <p:nvSpPr>
          <p:cNvPr id="220" name="Google Shape;220;p1"/>
          <p:cNvSpPr txBox="1"/>
          <p:nvPr/>
        </p:nvSpPr>
        <p:spPr>
          <a:xfrm>
            <a:off x="157132" y="4844580"/>
            <a:ext cx="3149596"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16490 Bake Pkwy Suite 100 Irvine, CA 92718 </a:t>
            </a:r>
            <a:r>
              <a:rPr lang="en-US" sz="1350" b="0" i="0" u="none" strike="noStrike" cap="none">
                <a:solidFill>
                  <a:schemeClr val="dk1"/>
                </a:solidFill>
                <a:latin typeface="Arial"/>
                <a:ea typeface="Arial"/>
                <a:cs typeface="Arial"/>
                <a:sym typeface="Arial"/>
              </a:rPr>
              <a:t> </a:t>
            </a:r>
            <a:endParaRPr sz="1350" b="1" i="0" u="none" strike="noStrike" cap="none">
              <a:solidFill>
                <a:schemeClr val="dk1"/>
              </a:solidFill>
              <a:latin typeface="Arial"/>
              <a:ea typeface="Arial"/>
              <a:cs typeface="Arial"/>
              <a:sym typeface="Arial"/>
            </a:endParaRPr>
          </a:p>
        </p:txBody>
      </p:sp>
      <p:sp>
        <p:nvSpPr>
          <p:cNvPr id="221" name="Google Shape;221;p1"/>
          <p:cNvSpPr/>
          <p:nvPr/>
        </p:nvSpPr>
        <p:spPr>
          <a:xfrm>
            <a:off x="4055376" y="4902182"/>
            <a:ext cx="182880" cy="182880"/>
          </a:xfrm>
          <a:custGeom>
            <a:avLst/>
            <a:gdLst/>
            <a:ahLst/>
            <a:cxnLst/>
            <a:rect l="l" t="t" r="r" b="b"/>
            <a:pathLst>
              <a:path w="1565431" h="1937121" extrusionOk="0">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BFBFBF"/>
              </a:solidFill>
              <a:latin typeface="Arial"/>
              <a:ea typeface="Arial"/>
              <a:cs typeface="Arial"/>
              <a:sym typeface="Arial"/>
            </a:endParaRPr>
          </a:p>
        </p:txBody>
      </p:sp>
      <p:sp>
        <p:nvSpPr>
          <p:cNvPr id="222" name="Google Shape;222;p1"/>
          <p:cNvSpPr/>
          <p:nvPr/>
        </p:nvSpPr>
        <p:spPr>
          <a:xfrm>
            <a:off x="6708606" y="4899478"/>
            <a:ext cx="274320" cy="182880"/>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223" name="Google Shape;223;p1"/>
          <p:cNvSpPr/>
          <p:nvPr/>
        </p:nvSpPr>
        <p:spPr>
          <a:xfrm>
            <a:off x="1187102" y="1206251"/>
            <a:ext cx="632079" cy="940594"/>
          </a:xfrm>
          <a:custGeom>
            <a:avLst/>
            <a:gdLst/>
            <a:ahLst/>
            <a:cxnLst/>
            <a:rect l="l" t="t" r="r" b="b"/>
            <a:pathLst>
              <a:path w="1600200" h="2381250" extrusionOk="0">
                <a:moveTo>
                  <a:pt x="894874" y="1834039"/>
                </a:moveTo>
                <a:cubicBezTo>
                  <a:pt x="997744" y="1751171"/>
                  <a:pt x="1088231" y="1671161"/>
                  <a:pt x="1168241" y="1591151"/>
                </a:cubicBezTo>
                <a:cubicBezTo>
                  <a:pt x="1451134" y="1309211"/>
                  <a:pt x="1593056" y="1046321"/>
                  <a:pt x="1593056" y="802481"/>
                </a:cubicBezTo>
                <a:cubicBezTo>
                  <a:pt x="1593056" y="691991"/>
                  <a:pt x="1572101" y="590074"/>
                  <a:pt x="1530191" y="493871"/>
                </a:cubicBezTo>
                <a:cubicBezTo>
                  <a:pt x="1507331" y="441484"/>
                  <a:pt x="1480661" y="392906"/>
                  <a:pt x="1449229" y="348139"/>
                </a:cubicBezTo>
                <a:cubicBezTo>
                  <a:pt x="1422559" y="310039"/>
                  <a:pt x="1393031" y="274796"/>
                  <a:pt x="1360646" y="241459"/>
                </a:cubicBezTo>
                <a:cubicBezTo>
                  <a:pt x="1288256" y="169069"/>
                  <a:pt x="1204436" y="112871"/>
                  <a:pt x="1109186" y="70009"/>
                </a:cubicBezTo>
                <a:cubicBezTo>
                  <a:pt x="1013936" y="28099"/>
                  <a:pt x="911066" y="7144"/>
                  <a:pt x="801529" y="7144"/>
                </a:cubicBezTo>
                <a:cubicBezTo>
                  <a:pt x="691039" y="7144"/>
                  <a:pt x="589121" y="28099"/>
                  <a:pt x="492919" y="70009"/>
                </a:cubicBezTo>
                <a:cubicBezTo>
                  <a:pt x="396716" y="111919"/>
                  <a:pt x="312896" y="169069"/>
                  <a:pt x="240506" y="241459"/>
                </a:cubicBezTo>
                <a:cubicBezTo>
                  <a:pt x="169069" y="313849"/>
                  <a:pt x="111919" y="398621"/>
                  <a:pt x="70009" y="494824"/>
                </a:cubicBezTo>
                <a:cubicBezTo>
                  <a:pt x="28099" y="590074"/>
                  <a:pt x="7144" y="692944"/>
                  <a:pt x="7144" y="802481"/>
                </a:cubicBezTo>
                <a:lnTo>
                  <a:pt x="555784" y="802481"/>
                </a:lnTo>
                <a:cubicBezTo>
                  <a:pt x="555784" y="731996"/>
                  <a:pt x="579596" y="673894"/>
                  <a:pt x="626269" y="625316"/>
                </a:cubicBezTo>
                <a:cubicBezTo>
                  <a:pt x="673894" y="577691"/>
                  <a:pt x="731996" y="552926"/>
                  <a:pt x="801529" y="552926"/>
                </a:cubicBezTo>
                <a:cubicBezTo>
                  <a:pt x="870109" y="552926"/>
                  <a:pt x="928211" y="576739"/>
                  <a:pt x="975836" y="624364"/>
                </a:cubicBezTo>
                <a:cubicBezTo>
                  <a:pt x="1022509" y="671989"/>
                  <a:pt x="1046321" y="730091"/>
                  <a:pt x="1046321" y="799624"/>
                </a:cubicBezTo>
                <a:cubicBezTo>
                  <a:pt x="1046321" y="844391"/>
                  <a:pt x="1021556" y="904399"/>
                  <a:pt x="972026" y="977741"/>
                </a:cubicBezTo>
                <a:cubicBezTo>
                  <a:pt x="922496" y="1051084"/>
                  <a:pt x="852011" y="1132046"/>
                  <a:pt x="761524" y="1222534"/>
                </a:cubicBezTo>
                <a:cubicBezTo>
                  <a:pt x="671036" y="1312069"/>
                  <a:pt x="561499" y="1405414"/>
                  <a:pt x="432911" y="1502569"/>
                </a:cubicBezTo>
                <a:cubicBezTo>
                  <a:pt x="307181" y="1598771"/>
                  <a:pt x="164306" y="1695926"/>
                  <a:pt x="7144" y="1791176"/>
                </a:cubicBezTo>
                <a:lnTo>
                  <a:pt x="7144" y="2379821"/>
                </a:lnTo>
                <a:lnTo>
                  <a:pt x="1594009" y="2379821"/>
                </a:lnTo>
                <a:lnTo>
                  <a:pt x="1594009" y="2154079"/>
                </a:lnTo>
                <a:lnTo>
                  <a:pt x="1594009" y="1834039"/>
                </a:lnTo>
                <a:lnTo>
                  <a:pt x="1289209" y="1834039"/>
                </a:lnTo>
                <a:lnTo>
                  <a:pt x="894874" y="18340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4" name="Google Shape;224;p1"/>
          <p:cNvSpPr txBox="1"/>
          <p:nvPr/>
        </p:nvSpPr>
        <p:spPr>
          <a:xfrm>
            <a:off x="2551267" y="878984"/>
            <a:ext cx="11619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0"/>
              <a:buFont typeface="Arial"/>
              <a:buNone/>
            </a:pPr>
            <a:r>
              <a:rPr lang="en-US" sz="10500">
                <a:solidFill>
                  <a:schemeClr val="lt1"/>
                </a:solidFill>
                <a:latin typeface="Algerian"/>
                <a:ea typeface="Algerian"/>
                <a:cs typeface="Algerian"/>
                <a:sym typeface="Algerian"/>
              </a:rPr>
              <a:t>4</a:t>
            </a:r>
            <a:endParaRPr sz="1400" b="0" i="0" u="none" strike="noStrike" cap="none">
              <a:solidFill>
                <a:srgbClr val="000000"/>
              </a:solidFill>
              <a:latin typeface="Arial"/>
              <a:ea typeface="Arial"/>
              <a:cs typeface="Arial"/>
              <a:sym typeface="Arial"/>
            </a:endParaRPr>
          </a:p>
        </p:txBody>
      </p:sp>
      <p:sp>
        <p:nvSpPr>
          <p:cNvPr id="225" name="Google Shape;225;p1"/>
          <p:cNvSpPr txBox="1"/>
          <p:nvPr/>
        </p:nvSpPr>
        <p:spPr>
          <a:xfrm>
            <a:off x="1434199" y="909510"/>
            <a:ext cx="1117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0"/>
              <a:buFont typeface="Arial"/>
              <a:buNone/>
            </a:pPr>
            <a:r>
              <a:rPr lang="en-US" sz="10500" b="0" i="0" u="none" strike="noStrike" cap="none">
                <a:solidFill>
                  <a:schemeClr val="lt1"/>
                </a:solidFill>
                <a:latin typeface="Algerian"/>
                <a:ea typeface="Algerian"/>
                <a:cs typeface="Algerian"/>
                <a:sym typeface="Algerian"/>
              </a:rPr>
              <a:t>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0"/>
          <p:cNvSpPr txBox="1"/>
          <p:nvPr/>
        </p:nvSpPr>
        <p:spPr>
          <a:xfrm>
            <a:off x="87289" y="1923678"/>
            <a:ext cx="3188567"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为什么选择</a:t>
            </a:r>
            <a:r>
              <a:rPr lang="en-US" altLang="zh-CN" sz="3300" b="1" i="0" u="none" strike="noStrike" cap="none" dirty="0" err="1">
                <a:solidFill>
                  <a:schemeClr val="lt1"/>
                </a:solidFill>
                <a:latin typeface="Arial Black"/>
                <a:ea typeface="Arial Black"/>
                <a:cs typeface="Arial Black"/>
                <a:sym typeface="Arial Black"/>
              </a:rPr>
              <a:t>Virscend</a:t>
            </a:r>
            <a:endParaRPr lang="en-US" altLang="zh-CN"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大学</a:t>
            </a:r>
            <a:endParaRPr lang="en-US" altLang="zh-CN"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lt1"/>
              </a:buClr>
              <a:buSzPts val="3300"/>
              <a:buFont typeface="Arial Black"/>
              <a:buNone/>
            </a:pPr>
            <a:endParaRPr sz="3600" b="0" i="0" u="none" strike="noStrike" cap="none" dirty="0">
              <a:solidFill>
                <a:schemeClr val="lt1"/>
              </a:solidFill>
              <a:latin typeface="Arial"/>
              <a:ea typeface="Arial"/>
              <a:cs typeface="Arial"/>
              <a:sym typeface="Arial"/>
            </a:endParaRPr>
          </a:p>
        </p:txBody>
      </p:sp>
      <p:sp>
        <p:nvSpPr>
          <p:cNvPr id="435" name="Google Shape;435;p20"/>
          <p:cNvSpPr/>
          <p:nvPr/>
        </p:nvSpPr>
        <p:spPr>
          <a:xfrm>
            <a:off x="2829178" y="357025"/>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6" name="Google Shape;436;p20"/>
          <p:cNvSpPr/>
          <p:nvPr/>
        </p:nvSpPr>
        <p:spPr>
          <a:xfrm>
            <a:off x="2829178" y="2108542"/>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7" name="Google Shape;437;p20"/>
          <p:cNvSpPr/>
          <p:nvPr/>
        </p:nvSpPr>
        <p:spPr>
          <a:xfrm>
            <a:off x="2829178" y="3473083"/>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38" name="Google Shape;438;p20"/>
          <p:cNvGrpSpPr/>
          <p:nvPr/>
        </p:nvGrpSpPr>
        <p:grpSpPr>
          <a:xfrm>
            <a:off x="3506538" y="249158"/>
            <a:ext cx="4680808" cy="1517401"/>
            <a:chOff x="673308" y="3234274"/>
            <a:chExt cx="2231400" cy="1517401"/>
          </a:xfrm>
        </p:grpSpPr>
        <p:sp>
          <p:nvSpPr>
            <p:cNvPr id="439" name="Google Shape;439;p20"/>
            <p:cNvSpPr txBox="1"/>
            <p:nvPr/>
          </p:nvSpPr>
          <p:spPr>
            <a:xfrm>
              <a:off x="673308" y="3581975"/>
              <a:ext cx="2231400" cy="1169700"/>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Noto Sans Symbols"/>
                <a:buChar char="❑"/>
              </a:pPr>
              <a:r>
                <a:rPr lang="en-US" altLang="zh-CN" sz="1400" dirty="0">
                  <a:solidFill>
                    <a:schemeClr val="bg1">
                      <a:lumMod val="75000"/>
                    </a:schemeClr>
                  </a:solidFill>
                </a:rPr>
                <a:t>2</a:t>
              </a:r>
              <a:r>
                <a:rPr lang="zh-CN" altLang="en-US" sz="1400" dirty="0">
                  <a:solidFill>
                    <a:schemeClr val="bg1">
                      <a:lumMod val="75000"/>
                    </a:schemeClr>
                  </a:solidFill>
                </a:rPr>
                <a:t>年全日制课程。</a:t>
              </a:r>
              <a:endParaRPr lang="zh-CN" altLang="en-US" sz="1200" b="0" i="0" u="none" strike="noStrike" cap="none" dirty="0">
                <a:solidFill>
                  <a:schemeClr val="bg1">
                    <a:lumMod val="75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十门课。</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小班制课程。</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绝佳的校园位置。</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dirty="0">
                  <a:solidFill>
                    <a:schemeClr val="bg1">
                      <a:lumMod val="75000"/>
                    </a:schemeClr>
                  </a:solidFill>
                </a:rPr>
                <a:t>线上线下 </a:t>
              </a:r>
              <a:r>
                <a:rPr lang="en-US" altLang="zh-CN" sz="1400" b="0" i="0" u="none" strike="noStrike" cap="none" dirty="0">
                  <a:solidFill>
                    <a:schemeClr val="bg1">
                      <a:lumMod val="75000"/>
                    </a:schemeClr>
                  </a:solidFill>
                  <a:latin typeface="Arial"/>
                  <a:ea typeface="Arial"/>
                  <a:cs typeface="Arial"/>
                  <a:sym typeface="Arial"/>
                </a:rPr>
                <a:t>7:00 p.m.-9:45 p.m</a:t>
              </a:r>
              <a:r>
                <a:rPr lang="en-US" altLang="zh-CN" sz="1400" b="1" i="0" u="none" strike="noStrike" cap="none" dirty="0">
                  <a:solidFill>
                    <a:schemeClr val="bg1">
                      <a:lumMod val="75000"/>
                    </a:schemeClr>
                  </a:solidFill>
                  <a:latin typeface="Arial"/>
                  <a:ea typeface="Arial"/>
                  <a:cs typeface="Arial"/>
                  <a:sym typeface="Arial"/>
                </a:rPr>
                <a:t>.</a:t>
              </a:r>
              <a:r>
                <a:rPr lang="zh-CN" altLang="en-US" sz="1400" b="1" i="0" u="none" strike="noStrike" cap="none" dirty="0">
                  <a:solidFill>
                    <a:schemeClr val="bg1">
                      <a:lumMod val="75000"/>
                    </a:schemeClr>
                  </a:solidFill>
                  <a:latin typeface="Arial"/>
                  <a:ea typeface="Arial"/>
                  <a:cs typeface="Arial"/>
                  <a:sym typeface="Arial"/>
                </a:rPr>
                <a:t>。</a:t>
              </a:r>
              <a:endParaRPr dirty="0">
                <a:solidFill>
                  <a:schemeClr val="bg1">
                    <a:lumMod val="75000"/>
                  </a:schemeClr>
                </a:solidFill>
              </a:endParaRPr>
            </a:p>
          </p:txBody>
        </p:sp>
        <p:sp>
          <p:nvSpPr>
            <p:cNvPr id="440" name="Google Shape;440;p20"/>
            <p:cNvSpPr txBox="1"/>
            <p:nvPr/>
          </p:nvSpPr>
          <p:spPr>
            <a:xfrm>
              <a:off x="830506" y="3234274"/>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000" b="1" i="0" u="none" strike="noStrike" cap="none" dirty="0">
                  <a:solidFill>
                    <a:schemeClr val="bg1">
                      <a:lumMod val="75000"/>
                    </a:schemeClr>
                  </a:solidFill>
                  <a:latin typeface="Arial"/>
                  <a:ea typeface="Arial"/>
                  <a:cs typeface="Arial"/>
                  <a:sym typeface="Arial"/>
                </a:rPr>
                <a:t>课程安排</a:t>
              </a:r>
              <a:endParaRPr lang="zh-CN" altLang="en-US" sz="1200" b="0" i="0" u="none" strike="noStrike" cap="none" dirty="0">
                <a:solidFill>
                  <a:schemeClr val="bg1">
                    <a:lumMod val="75000"/>
                  </a:schemeClr>
                </a:solidFill>
                <a:latin typeface="Arial"/>
                <a:ea typeface="Arial"/>
                <a:cs typeface="Arial"/>
                <a:sym typeface="Arial"/>
              </a:endParaRPr>
            </a:p>
          </p:txBody>
        </p:sp>
      </p:grpSp>
      <p:grpSp>
        <p:nvGrpSpPr>
          <p:cNvPr id="441" name="Google Shape;441;p20"/>
          <p:cNvGrpSpPr/>
          <p:nvPr/>
        </p:nvGrpSpPr>
        <p:grpSpPr>
          <a:xfrm>
            <a:off x="3540995" y="1795574"/>
            <a:ext cx="5873054" cy="1212209"/>
            <a:chOff x="694598" y="3126117"/>
            <a:chExt cx="2168699" cy="1212209"/>
          </a:xfrm>
        </p:grpSpPr>
        <p:sp>
          <p:nvSpPr>
            <p:cNvPr id="442" name="Google Shape;442;p20"/>
            <p:cNvSpPr txBox="1"/>
            <p:nvPr/>
          </p:nvSpPr>
          <p:spPr>
            <a:xfrm>
              <a:off x="694598" y="3507326"/>
              <a:ext cx="2131576" cy="831000"/>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accent2"/>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我们的课程价格比类似课程低</a:t>
              </a:r>
              <a:r>
                <a:rPr lang="en-US" altLang="zh-CN" sz="1600" b="0" i="0" u="none" strike="noStrike" cap="none" dirty="0">
                  <a:solidFill>
                    <a:schemeClr val="bg2">
                      <a:lumMod val="60000"/>
                      <a:lumOff val="40000"/>
                    </a:schemeClr>
                  </a:solidFill>
                  <a:latin typeface="Arial"/>
                  <a:ea typeface="Arial"/>
                  <a:cs typeface="Arial"/>
                  <a:sym typeface="Arial"/>
                </a:rPr>
                <a:t>75%</a:t>
              </a:r>
              <a:r>
                <a:rPr lang="zh-CN" altLang="en-US" sz="1600" b="0" i="0" u="none" strike="noStrike" cap="none" dirty="0">
                  <a:solidFill>
                    <a:schemeClr val="bg2">
                      <a:lumMod val="60000"/>
                      <a:lumOff val="40000"/>
                    </a:schemeClr>
                  </a:solidFill>
                  <a:latin typeface="Arial"/>
                  <a:ea typeface="Arial"/>
                  <a:cs typeface="Arial"/>
                  <a:sym typeface="Arial"/>
                </a:rPr>
                <a:t>。</a:t>
              </a:r>
              <a:endParaRPr lang="en-US" altLang="zh-CN" sz="16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accent2"/>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整个项目的学费为</a:t>
              </a:r>
              <a:r>
                <a:rPr lang="en-US" altLang="zh-CN" sz="1600" b="0" i="0" u="none" strike="noStrike" cap="none" dirty="0">
                  <a:solidFill>
                    <a:schemeClr val="bg2">
                      <a:lumMod val="60000"/>
                      <a:lumOff val="40000"/>
                    </a:schemeClr>
                  </a:solidFill>
                  <a:latin typeface="Arial"/>
                  <a:ea typeface="Arial"/>
                  <a:cs typeface="Arial"/>
                  <a:sym typeface="Arial"/>
                </a:rPr>
                <a:t>25,880</a:t>
              </a:r>
              <a:r>
                <a:rPr lang="zh-CN" altLang="en-US" sz="1600" b="0" i="0" u="none" strike="noStrike" cap="none" dirty="0">
                  <a:solidFill>
                    <a:schemeClr val="bg2">
                      <a:lumMod val="60000"/>
                      <a:lumOff val="40000"/>
                    </a:schemeClr>
                  </a:solidFill>
                  <a:latin typeface="Arial"/>
                  <a:ea typeface="Arial"/>
                  <a:cs typeface="Arial"/>
                  <a:sym typeface="Arial"/>
                </a:rPr>
                <a:t>美元（包括</a:t>
              </a:r>
              <a:r>
                <a:rPr lang="en-US" altLang="zh-CN" sz="1600" b="0" i="0" u="none" strike="noStrike" cap="none" dirty="0">
                  <a:solidFill>
                    <a:schemeClr val="bg2">
                      <a:lumMod val="60000"/>
                      <a:lumOff val="40000"/>
                    </a:schemeClr>
                  </a:solidFill>
                  <a:latin typeface="Arial"/>
                  <a:ea typeface="Arial"/>
                  <a:cs typeface="Arial"/>
                  <a:sym typeface="Arial"/>
                </a:rPr>
                <a:t>10</a:t>
              </a:r>
              <a:r>
                <a:rPr lang="zh-CN" altLang="en-US" sz="1600" b="0" i="0" u="none" strike="noStrike" cap="none" dirty="0">
                  <a:solidFill>
                    <a:schemeClr val="bg2">
                      <a:lumMod val="60000"/>
                      <a:lumOff val="40000"/>
                    </a:schemeClr>
                  </a:solidFill>
                  <a:latin typeface="Arial"/>
                  <a:ea typeface="Arial"/>
                  <a:cs typeface="Arial"/>
                  <a:sym typeface="Arial"/>
                </a:rPr>
                <a:t>门课程的学费和</a:t>
              </a:r>
              <a:r>
                <a:rPr lang="en-US" altLang="zh-CN" sz="1600" b="0" i="0" u="none" strike="noStrike" cap="none" dirty="0">
                  <a:solidFill>
                    <a:schemeClr val="bg2">
                      <a:lumMod val="60000"/>
                      <a:lumOff val="40000"/>
                    </a:schemeClr>
                  </a:solidFill>
                  <a:latin typeface="Arial"/>
                  <a:ea typeface="Arial"/>
                  <a:cs typeface="Arial"/>
                  <a:sym typeface="Arial"/>
                </a:rPr>
                <a:t>4</a:t>
              </a:r>
              <a:r>
                <a:rPr lang="zh-CN" altLang="en-US" sz="1600" b="0" i="0" u="none" strike="noStrike" cap="none" dirty="0">
                  <a:solidFill>
                    <a:schemeClr val="bg2">
                      <a:lumMod val="60000"/>
                      <a:lumOff val="40000"/>
                    </a:schemeClr>
                  </a:solidFill>
                  <a:latin typeface="Arial"/>
                  <a:ea typeface="Arial"/>
                  <a:cs typeface="Arial"/>
                  <a:sym typeface="Arial"/>
                </a:rPr>
                <a:t>个学期的注册费</a:t>
              </a:r>
              <a:r>
                <a:rPr lang="zh-CN" altLang="en-US" sz="1600" dirty="0">
                  <a:solidFill>
                    <a:schemeClr val="bg2">
                      <a:lumMod val="60000"/>
                      <a:lumOff val="40000"/>
                    </a:schemeClr>
                  </a:solidFill>
                </a:rPr>
                <a:t>）。</a:t>
              </a:r>
              <a:endParaRPr sz="1400" b="0" i="0" u="none" strike="noStrike" cap="none" dirty="0">
                <a:solidFill>
                  <a:schemeClr val="bg2">
                    <a:lumMod val="60000"/>
                    <a:lumOff val="40000"/>
                  </a:schemeClr>
                </a:solidFill>
                <a:latin typeface="Arial"/>
                <a:ea typeface="Arial"/>
                <a:cs typeface="Arial"/>
                <a:sym typeface="Arial"/>
              </a:endParaRPr>
            </a:p>
          </p:txBody>
        </p:sp>
        <p:sp>
          <p:nvSpPr>
            <p:cNvPr id="443" name="Google Shape;443;p20"/>
            <p:cNvSpPr txBox="1"/>
            <p:nvPr/>
          </p:nvSpPr>
          <p:spPr>
            <a:xfrm>
              <a:off x="803640" y="3126117"/>
              <a:ext cx="20596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chemeClr val="bg2">
                      <a:lumMod val="60000"/>
                      <a:lumOff val="40000"/>
                    </a:schemeClr>
                  </a:solidFill>
                  <a:latin typeface="Arial"/>
                  <a:ea typeface="Arial"/>
                  <a:cs typeface="Arial"/>
                  <a:sym typeface="Arial"/>
                </a:rPr>
                <a:t>高性价比</a:t>
              </a:r>
              <a:endParaRPr lang="zh-CN" altLang="en-US" sz="1400" b="0" i="0" u="none" strike="noStrike" cap="none" dirty="0">
                <a:solidFill>
                  <a:schemeClr val="bg2">
                    <a:lumMod val="60000"/>
                    <a:lumOff val="40000"/>
                  </a:schemeClr>
                </a:solidFill>
                <a:latin typeface="Arial"/>
                <a:ea typeface="Arial"/>
                <a:cs typeface="Arial"/>
                <a:sym typeface="Arial"/>
              </a:endParaRPr>
            </a:p>
          </p:txBody>
        </p:sp>
      </p:grpSp>
      <p:grpSp>
        <p:nvGrpSpPr>
          <p:cNvPr id="444" name="Google Shape;444;p20"/>
          <p:cNvGrpSpPr/>
          <p:nvPr/>
        </p:nvGrpSpPr>
        <p:grpSpPr>
          <a:xfrm>
            <a:off x="3392902" y="3072973"/>
            <a:ext cx="5688962" cy="1530334"/>
            <a:chOff x="631836" y="3231224"/>
            <a:chExt cx="2712000" cy="1530334"/>
          </a:xfrm>
        </p:grpSpPr>
        <p:sp>
          <p:nvSpPr>
            <p:cNvPr id="445" name="Google Shape;445;p20"/>
            <p:cNvSpPr txBox="1"/>
            <p:nvPr/>
          </p:nvSpPr>
          <p:spPr>
            <a:xfrm>
              <a:off x="631836" y="3592047"/>
              <a:ext cx="2712000" cy="1169511"/>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en-US" altLang="zh-CN" dirty="0">
                  <a:solidFill>
                    <a:srgbClr val="BFBFBF"/>
                  </a:solidFill>
                </a:rPr>
                <a:t>STEM</a:t>
              </a:r>
              <a:r>
                <a:rPr lang="zh-CN" altLang="en-US" dirty="0">
                  <a:solidFill>
                    <a:srgbClr val="BFBFBF"/>
                  </a:solidFill>
                </a:rPr>
                <a:t>认证课程。</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可以为国际学生发放</a:t>
              </a:r>
              <a:r>
                <a:rPr lang="en-US" altLang="zh-CN" dirty="0">
                  <a:solidFill>
                    <a:srgbClr val="BFBFBF"/>
                  </a:solidFill>
                </a:rPr>
                <a:t>I-20</a:t>
              </a:r>
              <a:r>
                <a:rPr lang="zh-CN" altLang="en-US" dirty="0">
                  <a:solidFill>
                    <a:srgbClr val="BFBFBF"/>
                  </a:solidFill>
                </a:rPr>
                <a:t>表格。</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优质教学：所有教授来自于加州州立大学</a:t>
              </a:r>
              <a:r>
                <a:rPr lang="en-US" altLang="zh-CN" dirty="0">
                  <a:solidFill>
                    <a:srgbClr val="BFBFBF"/>
                  </a:solidFill>
                </a:rPr>
                <a:t>/</a:t>
              </a:r>
              <a:r>
                <a:rPr lang="zh-CN" altLang="en-US" dirty="0">
                  <a:solidFill>
                    <a:srgbClr val="BFBFBF"/>
                  </a:solidFill>
                </a:rPr>
                <a:t>加州大学。</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小班教学，使得学生和教授之间有充分的个性化互动。</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与时俱进的教学大纲。</a:t>
              </a:r>
            </a:p>
          </p:txBody>
        </p:sp>
        <p:sp>
          <p:nvSpPr>
            <p:cNvPr id="446" name="Google Shape;446;p20"/>
            <p:cNvSpPr txBox="1"/>
            <p:nvPr/>
          </p:nvSpPr>
          <p:spPr>
            <a:xfrm>
              <a:off x="843206" y="3231224"/>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altLang="en-US" sz="2000" b="1" i="0" u="none" strike="noStrike" cap="none" dirty="0">
                  <a:solidFill>
                    <a:srgbClr val="BFBFBF"/>
                  </a:solidFill>
                  <a:latin typeface="Arial"/>
                  <a:ea typeface="Arial"/>
                  <a:cs typeface="Arial"/>
                  <a:sym typeface="Arial"/>
                </a:rPr>
                <a:t>项目亮点</a:t>
              </a:r>
              <a:endParaRPr lang="zh-CN" altLang="en-US" sz="1400" b="0" i="0" u="none" strike="noStrike" cap="none" dirty="0">
                <a:solidFill>
                  <a:srgbClr val="000000"/>
                </a:solidFill>
                <a:latin typeface="Arial"/>
                <a:ea typeface="Arial"/>
                <a:cs typeface="Arial"/>
                <a:sym typeface="Arial"/>
              </a:endParaRPr>
            </a:p>
          </p:txBody>
        </p:sp>
      </p:grpSp>
      <p:sp>
        <p:nvSpPr>
          <p:cNvPr id="447" name="Google Shape;447;p20"/>
          <p:cNvSpPr txBox="1"/>
          <p:nvPr/>
        </p:nvSpPr>
        <p:spPr>
          <a:xfrm>
            <a:off x="2867782" y="4731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01</a:t>
            </a:r>
            <a:endParaRPr sz="2400" b="1" i="0" u="none" strike="noStrike" cap="none">
              <a:solidFill>
                <a:schemeClr val="accent1"/>
              </a:solidFill>
              <a:latin typeface="Arial"/>
              <a:ea typeface="Arial"/>
              <a:cs typeface="Arial"/>
              <a:sym typeface="Arial"/>
            </a:endParaRPr>
          </a:p>
        </p:txBody>
      </p:sp>
      <p:sp>
        <p:nvSpPr>
          <p:cNvPr id="448" name="Google Shape;448;p20"/>
          <p:cNvSpPr txBox="1"/>
          <p:nvPr/>
        </p:nvSpPr>
        <p:spPr>
          <a:xfrm>
            <a:off x="2863637" y="22377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02</a:t>
            </a:r>
            <a:endParaRPr sz="2400" b="1" i="0" u="none" strike="noStrike" cap="none">
              <a:solidFill>
                <a:schemeClr val="accent1"/>
              </a:solidFill>
              <a:latin typeface="Arial"/>
              <a:ea typeface="Arial"/>
              <a:cs typeface="Arial"/>
              <a:sym typeface="Arial"/>
            </a:endParaRPr>
          </a:p>
        </p:txBody>
      </p:sp>
      <p:sp>
        <p:nvSpPr>
          <p:cNvPr id="449" name="Google Shape;449;p20"/>
          <p:cNvSpPr txBox="1"/>
          <p:nvPr/>
        </p:nvSpPr>
        <p:spPr>
          <a:xfrm>
            <a:off x="2863637" y="36170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03</a:t>
            </a:r>
            <a:endParaRPr sz="2400" b="1" i="0" u="none" strike="noStrike" cap="none">
              <a:solidFill>
                <a:schemeClr val="accent1"/>
              </a:solidFill>
              <a:latin typeface="Arial"/>
              <a:ea typeface="Arial"/>
              <a:cs typeface="Arial"/>
              <a:sym typeface="Arial"/>
            </a:endParaRPr>
          </a:p>
        </p:txBody>
      </p:sp>
      <p:sp>
        <p:nvSpPr>
          <p:cNvPr id="450" name="Google Shape;450;p20"/>
          <p:cNvSpPr txBox="1"/>
          <p:nvPr/>
        </p:nvSpPr>
        <p:spPr>
          <a:xfrm>
            <a:off x="6948264" y="45427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10</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1"/>
          <p:cNvSpPr txBox="1"/>
          <p:nvPr/>
        </p:nvSpPr>
        <p:spPr>
          <a:xfrm>
            <a:off x="87289" y="1923678"/>
            <a:ext cx="3188567"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为什么选择</a:t>
            </a:r>
            <a:r>
              <a:rPr lang="en-US" altLang="zh-CN" sz="3300" b="1" i="0" u="none" strike="noStrike" cap="none" dirty="0" err="1">
                <a:solidFill>
                  <a:schemeClr val="lt1"/>
                </a:solidFill>
                <a:latin typeface="Arial Black"/>
                <a:ea typeface="Arial Black"/>
                <a:cs typeface="Arial Black"/>
                <a:sym typeface="Arial Black"/>
              </a:rPr>
              <a:t>Virscend</a:t>
            </a:r>
            <a:endParaRPr lang="en-US" altLang="zh-CN"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大学</a:t>
            </a:r>
            <a:endParaRPr lang="en-US" altLang="zh-CN"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3600"/>
              <a:buFont typeface="Arial"/>
              <a:buNone/>
            </a:pPr>
            <a:endParaRPr sz="3600" b="0" i="0" u="none" strike="noStrike" cap="none" dirty="0">
              <a:solidFill>
                <a:schemeClr val="lt1"/>
              </a:solidFill>
              <a:latin typeface="Arial"/>
              <a:ea typeface="Arial"/>
              <a:cs typeface="Arial"/>
              <a:sym typeface="Arial"/>
            </a:endParaRPr>
          </a:p>
        </p:txBody>
      </p:sp>
      <p:sp>
        <p:nvSpPr>
          <p:cNvPr id="457" name="Google Shape;457;p21"/>
          <p:cNvSpPr/>
          <p:nvPr/>
        </p:nvSpPr>
        <p:spPr>
          <a:xfrm>
            <a:off x="2829178" y="433225"/>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8" name="Google Shape;458;p21"/>
          <p:cNvSpPr/>
          <p:nvPr/>
        </p:nvSpPr>
        <p:spPr>
          <a:xfrm>
            <a:off x="2829178" y="2108542"/>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9" name="Google Shape;459;p21"/>
          <p:cNvSpPr/>
          <p:nvPr/>
        </p:nvSpPr>
        <p:spPr>
          <a:xfrm>
            <a:off x="2829178" y="3549283"/>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60" name="Google Shape;460;p21"/>
          <p:cNvGrpSpPr/>
          <p:nvPr/>
        </p:nvGrpSpPr>
        <p:grpSpPr>
          <a:xfrm>
            <a:off x="3419902" y="98326"/>
            <a:ext cx="5067833" cy="1747376"/>
            <a:chOff x="632007" y="3235842"/>
            <a:chExt cx="2415900" cy="1747376"/>
          </a:xfrm>
        </p:grpSpPr>
        <p:sp>
          <p:nvSpPr>
            <p:cNvPr id="461" name="Google Shape;461;p21"/>
            <p:cNvSpPr txBox="1"/>
            <p:nvPr/>
          </p:nvSpPr>
          <p:spPr>
            <a:xfrm>
              <a:off x="632007" y="3598264"/>
              <a:ext cx="2415900" cy="1384954"/>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Noto Sans Symbols"/>
                <a:buChar char="❑"/>
              </a:pPr>
              <a:r>
                <a:rPr lang="en-US" altLang="zh-CN" sz="1400" dirty="0">
                  <a:solidFill>
                    <a:schemeClr val="bg1">
                      <a:lumMod val="75000"/>
                    </a:schemeClr>
                  </a:solidFill>
                </a:rPr>
                <a:t>2</a:t>
              </a:r>
              <a:r>
                <a:rPr lang="zh-CN" altLang="en-US" sz="1400" dirty="0">
                  <a:solidFill>
                    <a:schemeClr val="bg1">
                      <a:lumMod val="75000"/>
                    </a:schemeClr>
                  </a:solidFill>
                </a:rPr>
                <a:t>年全日制课程。</a:t>
              </a:r>
              <a:endParaRPr lang="zh-CN" altLang="en-US" sz="1200" b="0" i="0" u="none" strike="noStrike" cap="none" dirty="0">
                <a:solidFill>
                  <a:schemeClr val="bg1">
                    <a:lumMod val="75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十门课。</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小班制课程。</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b="0" i="0" u="none" strike="noStrike" cap="none" dirty="0">
                  <a:solidFill>
                    <a:schemeClr val="bg1">
                      <a:lumMod val="75000"/>
                    </a:schemeClr>
                  </a:solidFill>
                  <a:latin typeface="Arial"/>
                  <a:ea typeface="Arial"/>
                  <a:cs typeface="Arial"/>
                  <a:sym typeface="Arial"/>
                </a:rPr>
                <a:t>绝佳的校园位置。</a:t>
              </a: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400" dirty="0">
                  <a:solidFill>
                    <a:schemeClr val="bg1">
                      <a:lumMod val="75000"/>
                    </a:schemeClr>
                  </a:solidFill>
                </a:rPr>
                <a:t>线上线下 </a:t>
              </a:r>
              <a:r>
                <a:rPr lang="en-US" altLang="zh-CN" sz="1400" b="0" i="0" u="none" strike="noStrike" cap="none" dirty="0">
                  <a:solidFill>
                    <a:schemeClr val="bg1">
                      <a:lumMod val="75000"/>
                    </a:schemeClr>
                  </a:solidFill>
                  <a:latin typeface="Arial"/>
                  <a:ea typeface="Arial"/>
                  <a:cs typeface="Arial"/>
                  <a:sym typeface="Arial"/>
                </a:rPr>
                <a:t>7:00 p.m.-9:45 p.m</a:t>
              </a:r>
              <a:r>
                <a:rPr lang="en-US" altLang="zh-CN" sz="1400" b="1" i="0" u="none" strike="noStrike" cap="none" dirty="0">
                  <a:solidFill>
                    <a:schemeClr val="bg1">
                      <a:lumMod val="75000"/>
                    </a:schemeClr>
                  </a:solidFill>
                  <a:latin typeface="Arial"/>
                  <a:ea typeface="Arial"/>
                  <a:cs typeface="Arial"/>
                  <a:sym typeface="Arial"/>
                </a:rPr>
                <a:t>.</a:t>
              </a:r>
              <a:r>
                <a:rPr lang="zh-CN" altLang="en-US" sz="1400" b="1" i="0" u="none" strike="noStrike" cap="none" dirty="0">
                  <a:solidFill>
                    <a:schemeClr val="bg1">
                      <a:lumMod val="75000"/>
                    </a:schemeClr>
                  </a:solidFill>
                  <a:latin typeface="Arial"/>
                  <a:ea typeface="Arial"/>
                  <a:cs typeface="Arial"/>
                  <a:sym typeface="Arial"/>
                </a:rPr>
                <a:t>。</a:t>
              </a:r>
              <a:endParaRPr lang="zh-CN" altLang="en-US" dirty="0">
                <a:solidFill>
                  <a:schemeClr val="bg1">
                    <a:lumMod val="75000"/>
                  </a:schemeClr>
                </a:solidFill>
              </a:endParaRPr>
            </a:p>
            <a:p>
              <a:pPr marL="596900" lvl="1" algn="l" rtl="0">
                <a:spcBef>
                  <a:spcPts val="0"/>
                </a:spcBef>
                <a:spcAft>
                  <a:spcPts val="0"/>
                </a:spcAft>
                <a:buClr>
                  <a:srgbClr val="BFBFBF"/>
                </a:buClr>
                <a:buSzPts val="1400"/>
              </a:pPr>
              <a:endParaRPr dirty="0">
                <a:solidFill>
                  <a:srgbClr val="BFBFBF"/>
                </a:solidFill>
              </a:endParaRPr>
            </a:p>
          </p:txBody>
        </p:sp>
        <p:sp>
          <p:nvSpPr>
            <p:cNvPr id="462" name="Google Shape;462;p21"/>
            <p:cNvSpPr txBox="1"/>
            <p:nvPr/>
          </p:nvSpPr>
          <p:spPr>
            <a:xfrm>
              <a:off x="803640" y="3235842"/>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000" b="1" i="0" u="none" strike="noStrike" cap="none" dirty="0">
                  <a:solidFill>
                    <a:schemeClr val="bg1">
                      <a:lumMod val="75000"/>
                    </a:schemeClr>
                  </a:solidFill>
                  <a:latin typeface="Arial"/>
                  <a:ea typeface="Arial"/>
                  <a:cs typeface="Arial"/>
                  <a:sym typeface="Arial"/>
                </a:rPr>
                <a:t>课程安排</a:t>
              </a:r>
              <a:endParaRPr lang="zh-CN" altLang="en-US" sz="1200" b="0" i="0" u="none" strike="noStrike" cap="none" dirty="0">
                <a:solidFill>
                  <a:schemeClr val="bg1">
                    <a:lumMod val="75000"/>
                  </a:schemeClr>
                </a:solidFill>
                <a:latin typeface="Arial"/>
                <a:ea typeface="Arial"/>
                <a:cs typeface="Arial"/>
                <a:sym typeface="Arial"/>
              </a:endParaRPr>
            </a:p>
          </p:txBody>
        </p:sp>
      </p:grpSp>
      <p:grpSp>
        <p:nvGrpSpPr>
          <p:cNvPr id="463" name="Google Shape;463;p21"/>
          <p:cNvGrpSpPr/>
          <p:nvPr/>
        </p:nvGrpSpPr>
        <p:grpSpPr>
          <a:xfrm>
            <a:off x="3345556" y="1705131"/>
            <a:ext cx="5094434" cy="1134520"/>
            <a:chOff x="634221" y="3126117"/>
            <a:chExt cx="2229219" cy="1215080"/>
          </a:xfrm>
        </p:grpSpPr>
        <p:sp>
          <p:nvSpPr>
            <p:cNvPr id="464" name="Google Shape;464;p21"/>
            <p:cNvSpPr txBox="1"/>
            <p:nvPr/>
          </p:nvSpPr>
          <p:spPr>
            <a:xfrm>
              <a:off x="634221" y="3550126"/>
              <a:ext cx="2059800" cy="791071"/>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我们的课程价格比类似课程低</a:t>
              </a:r>
              <a:r>
                <a:rPr lang="en-US" altLang="zh-CN" dirty="0">
                  <a:solidFill>
                    <a:srgbClr val="BFBFBF"/>
                  </a:solidFill>
                </a:rPr>
                <a:t>75%</a:t>
              </a:r>
              <a:r>
                <a:rPr lang="zh-CN" altLang="en-US" dirty="0">
                  <a:solidFill>
                    <a:srgbClr val="BFBFBF"/>
                  </a:solidFill>
                </a:rPr>
                <a:t>。</a:t>
              </a: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整个项目的学费为</a:t>
              </a:r>
              <a:r>
                <a:rPr lang="en-US" altLang="zh-CN" dirty="0">
                  <a:solidFill>
                    <a:srgbClr val="BFBFBF"/>
                  </a:solidFill>
                </a:rPr>
                <a:t>25,880</a:t>
              </a:r>
              <a:r>
                <a:rPr lang="zh-CN" altLang="en-US" dirty="0">
                  <a:solidFill>
                    <a:srgbClr val="BFBFBF"/>
                  </a:solidFill>
                </a:rPr>
                <a:t>美元（包含</a:t>
              </a:r>
              <a:r>
                <a:rPr lang="en-US" altLang="zh-CN" dirty="0">
                  <a:solidFill>
                    <a:srgbClr val="BFBFBF"/>
                  </a:solidFill>
                </a:rPr>
                <a:t>10</a:t>
              </a:r>
              <a:r>
                <a:rPr lang="zh-CN" altLang="en-US" dirty="0">
                  <a:solidFill>
                    <a:srgbClr val="BFBFBF"/>
                  </a:solidFill>
                </a:rPr>
                <a:t>门课程的学费和</a:t>
              </a:r>
              <a:r>
                <a:rPr lang="en-US" altLang="zh-CN" dirty="0">
                  <a:solidFill>
                    <a:srgbClr val="BFBFBF"/>
                  </a:solidFill>
                </a:rPr>
                <a:t>4</a:t>
              </a:r>
              <a:r>
                <a:rPr lang="zh-CN" altLang="en-US" dirty="0">
                  <a:solidFill>
                    <a:srgbClr val="BFBFBF"/>
                  </a:solidFill>
                </a:rPr>
                <a:t>个学期的注册费）。</a:t>
              </a:r>
            </a:p>
          </p:txBody>
        </p:sp>
        <p:sp>
          <p:nvSpPr>
            <p:cNvPr id="465" name="Google Shape;465;p21"/>
            <p:cNvSpPr txBox="1"/>
            <p:nvPr/>
          </p:nvSpPr>
          <p:spPr>
            <a:xfrm>
              <a:off x="803640" y="3126117"/>
              <a:ext cx="2059800" cy="42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altLang="en-US" sz="2000" b="1" dirty="0">
                  <a:solidFill>
                    <a:srgbClr val="BFBFBF"/>
                  </a:solidFill>
                </a:rPr>
                <a:t>高性价比</a:t>
              </a:r>
              <a:endParaRPr lang="zh-CN" altLang="en-US" sz="1400" b="0" i="0" u="none" strike="noStrike" cap="none" dirty="0">
                <a:solidFill>
                  <a:srgbClr val="000000"/>
                </a:solidFill>
                <a:latin typeface="Arial"/>
                <a:ea typeface="Arial"/>
                <a:cs typeface="Arial"/>
                <a:sym typeface="Arial"/>
              </a:endParaRPr>
            </a:p>
          </p:txBody>
        </p:sp>
      </p:grpSp>
      <p:grpSp>
        <p:nvGrpSpPr>
          <p:cNvPr id="466" name="Google Shape;466;p21"/>
          <p:cNvGrpSpPr/>
          <p:nvPr/>
        </p:nvGrpSpPr>
        <p:grpSpPr>
          <a:xfrm>
            <a:off x="3419901" y="2935257"/>
            <a:ext cx="5688962" cy="1960465"/>
            <a:chOff x="632007" y="3147102"/>
            <a:chExt cx="2712000" cy="1960465"/>
          </a:xfrm>
        </p:grpSpPr>
        <p:sp>
          <p:nvSpPr>
            <p:cNvPr id="467" name="Google Shape;467;p21"/>
            <p:cNvSpPr txBox="1"/>
            <p:nvPr/>
          </p:nvSpPr>
          <p:spPr>
            <a:xfrm>
              <a:off x="632007" y="3537947"/>
              <a:ext cx="2712000" cy="1569620"/>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en-US" altLang="zh-CN" sz="1600" dirty="0">
                  <a:solidFill>
                    <a:schemeClr val="bg2">
                      <a:lumMod val="60000"/>
                      <a:lumOff val="40000"/>
                    </a:schemeClr>
                  </a:solidFill>
                </a:rPr>
                <a:t>STEM</a:t>
              </a:r>
              <a:r>
                <a:rPr lang="zh-CN" altLang="en-US" sz="1600" dirty="0">
                  <a:solidFill>
                    <a:schemeClr val="bg2">
                      <a:lumMod val="60000"/>
                      <a:lumOff val="40000"/>
                    </a:schemeClr>
                  </a:solidFill>
                </a:rPr>
                <a:t>认证课程。</a:t>
              </a:r>
              <a:endParaRPr lang="en-US" altLang="zh-CN" sz="1600" dirty="0">
                <a:solidFill>
                  <a:schemeClr val="bg2">
                    <a:lumMod val="60000"/>
                    <a:lumOff val="40000"/>
                  </a:schemeClr>
                </a:solidFill>
              </a:endParaRPr>
            </a:p>
            <a:p>
              <a:pPr marL="914400" lvl="1" indent="-317500" algn="l" rtl="0">
                <a:spcBef>
                  <a:spcPts val="0"/>
                </a:spcBef>
                <a:spcAft>
                  <a:spcPts val="0"/>
                </a:spcAft>
                <a:buClr>
                  <a:srgbClr val="BFBFBF"/>
                </a:buClr>
                <a:buSzPts val="1400"/>
                <a:buFont typeface="Noto Sans Symbols"/>
                <a:buChar char="❑"/>
              </a:pPr>
              <a:r>
                <a:rPr lang="zh-CN" altLang="en-US" sz="1600" dirty="0">
                  <a:solidFill>
                    <a:schemeClr val="bg2">
                      <a:lumMod val="60000"/>
                      <a:lumOff val="40000"/>
                    </a:schemeClr>
                  </a:solidFill>
                </a:rPr>
                <a:t>可以为国际学生发放</a:t>
              </a:r>
              <a:r>
                <a:rPr lang="en-US" altLang="zh-CN" sz="1600" dirty="0">
                  <a:solidFill>
                    <a:schemeClr val="bg2">
                      <a:lumMod val="60000"/>
                      <a:lumOff val="40000"/>
                    </a:schemeClr>
                  </a:solidFill>
                </a:rPr>
                <a:t>I-20</a:t>
              </a:r>
              <a:r>
                <a:rPr lang="zh-CN" altLang="en-US" sz="1600" dirty="0">
                  <a:solidFill>
                    <a:schemeClr val="bg2">
                      <a:lumMod val="60000"/>
                      <a:lumOff val="40000"/>
                    </a:schemeClr>
                  </a:solidFill>
                </a:rPr>
                <a:t>表格。</a:t>
              </a:r>
              <a:endParaRPr lang="en-US" altLang="zh-CN" sz="1600" dirty="0">
                <a:solidFill>
                  <a:schemeClr val="bg2">
                    <a:lumMod val="60000"/>
                    <a:lumOff val="40000"/>
                  </a:schemeClr>
                </a:solidFill>
              </a:endParaRPr>
            </a:p>
            <a:p>
              <a:pPr marL="914400" lvl="1" indent="-317500" algn="l" rtl="0">
                <a:spcBef>
                  <a:spcPts val="0"/>
                </a:spcBef>
                <a:spcAft>
                  <a:spcPts val="0"/>
                </a:spcAft>
                <a:buClr>
                  <a:srgbClr val="BFBFBF"/>
                </a:buClr>
                <a:buSzPts val="1400"/>
                <a:buFont typeface="Noto Sans Symbols"/>
                <a:buChar char="❑"/>
              </a:pPr>
              <a:r>
                <a:rPr lang="zh-CN" altLang="en-US" sz="1600" dirty="0">
                  <a:solidFill>
                    <a:schemeClr val="bg2">
                      <a:lumMod val="60000"/>
                      <a:lumOff val="40000"/>
                    </a:schemeClr>
                  </a:solidFill>
                </a:rPr>
                <a:t>优质教学：所有教授来自于加州州立大学</a:t>
              </a:r>
              <a:r>
                <a:rPr lang="en-US" altLang="zh-CN" sz="1600" dirty="0">
                  <a:solidFill>
                    <a:schemeClr val="bg2">
                      <a:lumMod val="60000"/>
                      <a:lumOff val="40000"/>
                    </a:schemeClr>
                  </a:solidFill>
                </a:rPr>
                <a:t>/</a:t>
              </a:r>
              <a:r>
                <a:rPr lang="zh-CN" altLang="en-US" sz="1600" dirty="0">
                  <a:solidFill>
                    <a:schemeClr val="bg2">
                      <a:lumMod val="60000"/>
                      <a:lumOff val="40000"/>
                    </a:schemeClr>
                  </a:solidFill>
                </a:rPr>
                <a:t>加州大学。</a:t>
              </a:r>
              <a:endParaRPr lang="en-US" altLang="zh-CN" sz="1600" dirty="0">
                <a:solidFill>
                  <a:schemeClr val="bg2">
                    <a:lumMod val="60000"/>
                    <a:lumOff val="40000"/>
                  </a:schemeClr>
                </a:solidFill>
              </a:endParaRPr>
            </a:p>
            <a:p>
              <a:pPr marL="914400" lvl="1" indent="-317500" algn="l" rtl="0">
                <a:spcBef>
                  <a:spcPts val="0"/>
                </a:spcBef>
                <a:spcAft>
                  <a:spcPts val="0"/>
                </a:spcAft>
                <a:buClr>
                  <a:srgbClr val="BFBFBF"/>
                </a:buClr>
                <a:buSzPts val="1400"/>
                <a:buFont typeface="Noto Sans Symbols"/>
                <a:buChar char="❑"/>
              </a:pPr>
              <a:r>
                <a:rPr lang="zh-CN" altLang="en-US" sz="1600" dirty="0">
                  <a:solidFill>
                    <a:schemeClr val="bg2">
                      <a:lumMod val="60000"/>
                      <a:lumOff val="40000"/>
                    </a:schemeClr>
                  </a:solidFill>
                </a:rPr>
                <a:t>小班教学，使得学生和教授之间有充分的个性化互动。</a:t>
              </a:r>
              <a:endParaRPr lang="en-US" altLang="zh-CN" sz="1600" dirty="0">
                <a:solidFill>
                  <a:schemeClr val="bg2">
                    <a:lumMod val="60000"/>
                    <a:lumOff val="40000"/>
                  </a:schemeClr>
                </a:solidFill>
              </a:endParaRPr>
            </a:p>
            <a:p>
              <a:pPr marL="914400" lvl="1" indent="-317500" algn="l" rtl="0">
                <a:spcBef>
                  <a:spcPts val="0"/>
                </a:spcBef>
                <a:spcAft>
                  <a:spcPts val="0"/>
                </a:spcAft>
                <a:buClr>
                  <a:srgbClr val="BFBFBF"/>
                </a:buClr>
                <a:buSzPts val="1400"/>
                <a:buFont typeface="Noto Sans Symbols"/>
                <a:buChar char="❑"/>
              </a:pPr>
              <a:r>
                <a:rPr lang="zh-CN" altLang="en-US" sz="1600" dirty="0">
                  <a:solidFill>
                    <a:schemeClr val="bg2">
                      <a:lumMod val="60000"/>
                      <a:lumOff val="40000"/>
                    </a:schemeClr>
                  </a:solidFill>
                </a:rPr>
                <a:t>与时俱进的教学大纲。</a:t>
              </a:r>
              <a:endParaRPr lang="en-US" altLang="zh-CN" sz="1600" b="0" i="0" u="none" strike="noStrike" cap="none" dirty="0">
                <a:solidFill>
                  <a:schemeClr val="bg2">
                    <a:lumMod val="60000"/>
                    <a:lumOff val="40000"/>
                  </a:schemeClr>
                </a:solidFill>
                <a:latin typeface="Arial"/>
                <a:ea typeface="Arial"/>
                <a:cs typeface="Arial"/>
                <a:sym typeface="Arial"/>
              </a:endParaRPr>
            </a:p>
          </p:txBody>
        </p:sp>
        <p:sp>
          <p:nvSpPr>
            <p:cNvPr id="468" name="Google Shape;468;p21"/>
            <p:cNvSpPr txBox="1"/>
            <p:nvPr/>
          </p:nvSpPr>
          <p:spPr>
            <a:xfrm>
              <a:off x="803641" y="3147102"/>
              <a:ext cx="205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chemeClr val="accent1"/>
                  </a:solidFill>
                  <a:latin typeface="Arial"/>
                  <a:ea typeface="Arial"/>
                  <a:cs typeface="Arial"/>
                  <a:sym typeface="Arial"/>
                </a:rPr>
                <a:t>项目亮点</a:t>
              </a:r>
            </a:p>
          </p:txBody>
        </p:sp>
      </p:grpSp>
      <p:sp>
        <p:nvSpPr>
          <p:cNvPr id="469" name="Google Shape;469;p21"/>
          <p:cNvSpPr txBox="1"/>
          <p:nvPr/>
        </p:nvSpPr>
        <p:spPr>
          <a:xfrm>
            <a:off x="2867782" y="5493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01</a:t>
            </a:r>
            <a:endParaRPr sz="2400" b="1" i="0" u="none" strike="noStrike" cap="none">
              <a:solidFill>
                <a:schemeClr val="accent1"/>
              </a:solidFill>
              <a:latin typeface="Arial"/>
              <a:ea typeface="Arial"/>
              <a:cs typeface="Arial"/>
              <a:sym typeface="Arial"/>
            </a:endParaRPr>
          </a:p>
        </p:txBody>
      </p:sp>
      <p:sp>
        <p:nvSpPr>
          <p:cNvPr id="470" name="Google Shape;470;p21"/>
          <p:cNvSpPr txBox="1"/>
          <p:nvPr/>
        </p:nvSpPr>
        <p:spPr>
          <a:xfrm>
            <a:off x="2863637" y="22377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02</a:t>
            </a:r>
            <a:endParaRPr sz="2400" b="1" i="0" u="none" strike="noStrike" cap="none">
              <a:solidFill>
                <a:schemeClr val="accent1"/>
              </a:solidFill>
              <a:latin typeface="Arial"/>
              <a:ea typeface="Arial"/>
              <a:cs typeface="Arial"/>
              <a:sym typeface="Arial"/>
            </a:endParaRPr>
          </a:p>
        </p:txBody>
      </p:sp>
      <p:sp>
        <p:nvSpPr>
          <p:cNvPr id="471" name="Google Shape;471;p21"/>
          <p:cNvSpPr txBox="1"/>
          <p:nvPr/>
        </p:nvSpPr>
        <p:spPr>
          <a:xfrm>
            <a:off x="2863637" y="36932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03</a:t>
            </a:r>
            <a:endParaRPr sz="2400" b="1" i="0" u="none" strike="noStrike" cap="none">
              <a:solidFill>
                <a:schemeClr val="accent1"/>
              </a:solidFill>
              <a:latin typeface="Arial"/>
              <a:ea typeface="Arial"/>
              <a:cs typeface="Arial"/>
              <a:sym typeface="Arial"/>
            </a:endParaRPr>
          </a:p>
        </p:txBody>
      </p:sp>
      <p:sp>
        <p:nvSpPr>
          <p:cNvPr id="472" name="Google Shape;472;p21"/>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11</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2"/>
          <p:cNvSpPr txBox="1">
            <a:spLocks noGrp="1"/>
          </p:cNvSpPr>
          <p:nvPr>
            <p:ph type="body" idx="1"/>
          </p:nvPr>
        </p:nvSpPr>
        <p:spPr>
          <a:xfrm>
            <a:off x="1948531" y="170054"/>
            <a:ext cx="5238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zh-CN" altLang="en-US" b="1" dirty="0">
                <a:solidFill>
                  <a:srgbClr val="836B22"/>
                </a:solidFill>
                <a:latin typeface="Arial Black"/>
                <a:ea typeface="Arial Black"/>
                <a:cs typeface="Arial Black"/>
                <a:sym typeface="Arial Black"/>
              </a:rPr>
              <a:t>我们的课程</a:t>
            </a:r>
            <a:endParaRPr dirty="0"/>
          </a:p>
        </p:txBody>
      </p:sp>
      <p:sp>
        <p:nvSpPr>
          <p:cNvPr id="479" name="Google Shape;479;p22"/>
          <p:cNvSpPr txBox="1">
            <a:spLocks noGrp="1"/>
          </p:cNvSpPr>
          <p:nvPr>
            <p:ph type="body" idx="2"/>
          </p:nvPr>
        </p:nvSpPr>
        <p:spPr>
          <a:xfrm>
            <a:off x="39035" y="884669"/>
            <a:ext cx="9144000" cy="28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600" dirty="0" err="1"/>
              <a:t>Virscend</a:t>
            </a:r>
            <a:r>
              <a:rPr lang="en-US" sz="1600" dirty="0"/>
              <a:t> University</a:t>
            </a:r>
            <a:r>
              <a:rPr lang="zh-CN" altLang="en-US" sz="1600" dirty="0"/>
              <a:t>的</a:t>
            </a:r>
            <a:r>
              <a:rPr lang="en-US" sz="1600" dirty="0"/>
              <a:t>MBA </a:t>
            </a:r>
            <a:r>
              <a:rPr lang="zh-CN" altLang="en-US" sz="1600" dirty="0"/>
              <a:t>项目包括以下</a:t>
            </a:r>
            <a:r>
              <a:rPr lang="en-US" altLang="zh-CN" sz="1600" dirty="0"/>
              <a:t>10</a:t>
            </a:r>
            <a:r>
              <a:rPr lang="zh-CN" altLang="en-US" sz="1600" dirty="0"/>
              <a:t>门课程，</a:t>
            </a:r>
            <a:endParaRPr lang="en-US" altLang="zh-CN" sz="1600" dirty="0"/>
          </a:p>
          <a:p>
            <a:pPr marL="0" lvl="0" indent="0" algn="ctr" rtl="0">
              <a:lnSpc>
                <a:spcPct val="100000"/>
              </a:lnSpc>
              <a:spcBef>
                <a:spcPts val="0"/>
              </a:spcBef>
              <a:spcAft>
                <a:spcPts val="0"/>
              </a:spcAft>
              <a:buClr>
                <a:srgbClr val="3F3F3F"/>
              </a:buClr>
              <a:buSzPts val="1800"/>
              <a:buNone/>
            </a:pPr>
            <a:r>
              <a:rPr lang="zh-CN" altLang="en-US" sz="1600" dirty="0"/>
              <a:t>可作为全日制学生在</a:t>
            </a:r>
            <a:r>
              <a:rPr lang="en-US" altLang="zh-CN" sz="1600" dirty="0"/>
              <a:t>2</a:t>
            </a:r>
            <a:r>
              <a:rPr lang="zh-CN" altLang="en-US" sz="1600" dirty="0"/>
              <a:t>年内完成。</a:t>
            </a:r>
            <a:endParaRPr sz="1600" dirty="0">
              <a:solidFill>
                <a:srgbClr val="FF0000"/>
              </a:solidFill>
            </a:endParaRPr>
          </a:p>
        </p:txBody>
      </p:sp>
      <p:sp>
        <p:nvSpPr>
          <p:cNvPr id="480" name="Google Shape;480;p22"/>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12</a:t>
            </a:fld>
            <a:endParaRPr sz="1200" b="0" i="0" u="none" strike="noStrike" cap="none">
              <a:solidFill>
                <a:srgbClr val="7F7F7F"/>
              </a:solidFill>
              <a:latin typeface="Arial"/>
              <a:ea typeface="Arial"/>
              <a:cs typeface="Arial"/>
              <a:sym typeface="Arial"/>
            </a:endParaRPr>
          </a:p>
        </p:txBody>
      </p:sp>
      <p:sp>
        <p:nvSpPr>
          <p:cNvPr id="481" name="Google Shape;481;p22"/>
          <p:cNvSpPr/>
          <p:nvPr/>
        </p:nvSpPr>
        <p:spPr>
          <a:xfrm>
            <a:off x="4807760" y="4006081"/>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2" name="Google Shape;482;p22"/>
          <p:cNvSpPr/>
          <p:nvPr/>
        </p:nvSpPr>
        <p:spPr>
          <a:xfrm>
            <a:off x="4898076" y="3544386"/>
            <a:ext cx="39132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数据分析 </a:t>
            </a:r>
            <a:r>
              <a:rPr lang="en-US" altLang="zh-CN" sz="1600" b="0" i="0" u="none" strike="noStrike" cap="none" dirty="0">
                <a:solidFill>
                  <a:schemeClr val="lt1"/>
                </a:solidFill>
                <a:latin typeface="Arial"/>
                <a:ea typeface="Arial"/>
                <a:cs typeface="Arial"/>
                <a:sym typeface="Arial"/>
              </a:rPr>
              <a:t>Data Analytics</a:t>
            </a:r>
            <a:endParaRPr sz="1400" b="0" i="0" u="none" strike="noStrike" cap="none" dirty="0">
              <a:solidFill>
                <a:srgbClr val="000000"/>
              </a:solidFill>
              <a:latin typeface="Arial"/>
              <a:ea typeface="Arial"/>
              <a:cs typeface="Arial"/>
              <a:sym typeface="Arial"/>
            </a:endParaRPr>
          </a:p>
        </p:txBody>
      </p:sp>
      <p:sp>
        <p:nvSpPr>
          <p:cNvPr id="483" name="Google Shape;483;p22"/>
          <p:cNvSpPr/>
          <p:nvPr/>
        </p:nvSpPr>
        <p:spPr>
          <a:xfrm>
            <a:off x="4898076" y="3080644"/>
            <a:ext cx="39132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数字营销 </a:t>
            </a:r>
            <a:r>
              <a:rPr lang="en-US" altLang="zh-CN" sz="1600" b="0" i="0" u="none" strike="noStrike" cap="none" dirty="0">
                <a:solidFill>
                  <a:schemeClr val="lt1"/>
                </a:solidFill>
                <a:latin typeface="Arial"/>
                <a:ea typeface="Arial"/>
                <a:cs typeface="Arial"/>
                <a:sym typeface="Arial"/>
              </a:rPr>
              <a:t>Digital Marketing </a:t>
            </a:r>
            <a:endParaRPr lang="en-US" sz="1400" b="0" i="0" u="none" strike="noStrike" cap="none" dirty="0">
              <a:solidFill>
                <a:srgbClr val="000000"/>
              </a:solidFill>
              <a:latin typeface="Arial"/>
              <a:ea typeface="Arial"/>
              <a:cs typeface="Arial"/>
              <a:sym typeface="Arial"/>
            </a:endParaRPr>
          </a:p>
        </p:txBody>
      </p:sp>
      <p:sp>
        <p:nvSpPr>
          <p:cNvPr id="484" name="Google Shape;484;p22"/>
          <p:cNvSpPr/>
          <p:nvPr/>
        </p:nvSpPr>
        <p:spPr>
          <a:xfrm>
            <a:off x="4807760" y="2638600"/>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p22"/>
          <p:cNvSpPr txBox="1"/>
          <p:nvPr/>
        </p:nvSpPr>
        <p:spPr>
          <a:xfrm>
            <a:off x="4898074" y="2632389"/>
            <a:ext cx="402790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决策技术与统计学 </a:t>
            </a:r>
            <a:r>
              <a:rPr lang="en-US" altLang="zh-CN" sz="1000" b="0" i="0" u="none" strike="noStrike" cap="none" dirty="0">
                <a:solidFill>
                  <a:schemeClr val="lt1"/>
                </a:solidFill>
                <a:latin typeface="Arial"/>
                <a:ea typeface="Arial"/>
                <a:cs typeface="Arial"/>
                <a:sym typeface="Arial"/>
              </a:rPr>
              <a:t>Decision Technologies and Statistics</a:t>
            </a:r>
            <a:endParaRPr lang="en-US" sz="1600" b="0" i="0" u="none" strike="noStrike" cap="none" dirty="0">
              <a:solidFill>
                <a:srgbClr val="000000"/>
              </a:solidFill>
              <a:latin typeface="Arial"/>
              <a:ea typeface="Arial"/>
              <a:cs typeface="Arial"/>
              <a:sym typeface="Arial"/>
            </a:endParaRPr>
          </a:p>
        </p:txBody>
      </p:sp>
      <p:sp>
        <p:nvSpPr>
          <p:cNvPr id="486" name="Google Shape;486;p22"/>
          <p:cNvSpPr/>
          <p:nvPr/>
        </p:nvSpPr>
        <p:spPr>
          <a:xfrm>
            <a:off x="4807760" y="2165485"/>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p22"/>
          <p:cNvSpPr txBox="1"/>
          <p:nvPr/>
        </p:nvSpPr>
        <p:spPr>
          <a:xfrm>
            <a:off x="4898075" y="2183016"/>
            <a:ext cx="3913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会计管理 </a:t>
            </a:r>
            <a:r>
              <a:rPr lang="en-US" altLang="zh-CN" sz="1600" b="0" i="0" u="none" strike="noStrike" cap="none" dirty="0">
                <a:solidFill>
                  <a:schemeClr val="lt1"/>
                </a:solidFill>
                <a:latin typeface="Arial"/>
                <a:ea typeface="Arial"/>
                <a:cs typeface="Arial"/>
                <a:sym typeface="Arial"/>
              </a:rPr>
              <a:t>Accounting Management </a:t>
            </a:r>
            <a:endParaRPr sz="1400" b="0" i="0" u="none" strike="noStrike" cap="none" dirty="0">
              <a:solidFill>
                <a:srgbClr val="000000"/>
              </a:solidFill>
              <a:latin typeface="Arial"/>
              <a:ea typeface="Arial"/>
              <a:cs typeface="Arial"/>
              <a:sym typeface="Arial"/>
            </a:endParaRPr>
          </a:p>
        </p:txBody>
      </p:sp>
      <p:grpSp>
        <p:nvGrpSpPr>
          <p:cNvPr id="488" name="Google Shape;488;p22"/>
          <p:cNvGrpSpPr/>
          <p:nvPr/>
        </p:nvGrpSpPr>
        <p:grpSpPr>
          <a:xfrm>
            <a:off x="4068508" y="1267914"/>
            <a:ext cx="1085054" cy="3623976"/>
            <a:chOff x="4105388" y="1055053"/>
            <a:chExt cx="1004400" cy="3629057"/>
          </a:xfrm>
        </p:grpSpPr>
        <p:sp>
          <p:nvSpPr>
            <p:cNvPr id="489" name="Google Shape;489;p22"/>
            <p:cNvSpPr/>
            <p:nvPr/>
          </p:nvSpPr>
          <p:spPr>
            <a:xfrm rot="26242">
              <a:off x="4276189" y="3800239"/>
              <a:ext cx="590296" cy="864142"/>
            </a:xfrm>
            <a:custGeom>
              <a:avLst/>
              <a:gdLst/>
              <a:ahLst/>
              <a:cxnLst/>
              <a:rect l="l" t="t" r="r" b="b"/>
              <a:pathLst>
                <a:path w="1802378" h="1800199" extrusionOk="0">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1FA1FF"/>
                </a:gs>
                <a:gs pos="100000">
                  <a:srgbClr val="1FA1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0" name="Google Shape;490;p22"/>
            <p:cNvSpPr/>
            <p:nvPr/>
          </p:nvSpPr>
          <p:spPr>
            <a:xfrm>
              <a:off x="4468857" y="3793500"/>
              <a:ext cx="200459" cy="873916"/>
            </a:xfrm>
            <a:custGeom>
              <a:avLst/>
              <a:gdLst/>
              <a:ahLst/>
              <a:cxnLst/>
              <a:rect l="l" t="t" r="r" b="b"/>
              <a:pathLst>
                <a:path w="1359043" h="1820658" extrusionOk="0">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5FBBFF"/>
                </a:gs>
                <a:gs pos="100000">
                  <a:srgbClr val="5FBB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1" name="Google Shape;491;p22"/>
            <p:cNvSpPr/>
            <p:nvPr/>
          </p:nvSpPr>
          <p:spPr>
            <a:xfrm>
              <a:off x="4291066" y="1891296"/>
              <a:ext cx="196906" cy="2011393"/>
            </a:xfrm>
            <a:custGeom>
              <a:avLst/>
              <a:gdLst/>
              <a:ahLst/>
              <a:cxnLst/>
              <a:rect l="l" t="t" r="r" b="b"/>
              <a:pathLst>
                <a:path w="196906" h="2011393" extrusionOk="0">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9FD6FF"/>
                </a:gs>
                <a:gs pos="100000">
                  <a:srgbClr val="9FD6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2" name="Google Shape;492;p22"/>
            <p:cNvSpPr/>
            <p:nvPr/>
          </p:nvSpPr>
          <p:spPr>
            <a:xfrm>
              <a:off x="4486591" y="1953886"/>
              <a:ext cx="196906" cy="1950905"/>
            </a:xfrm>
            <a:custGeom>
              <a:avLst/>
              <a:gdLst/>
              <a:ahLst/>
              <a:cxnLst/>
              <a:rect l="l" t="t" r="r" b="b"/>
              <a:pathLst>
                <a:path w="196906" h="1950905" extrusionOk="0">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5FBBFF"/>
                </a:gs>
                <a:gs pos="100000">
                  <a:srgbClr val="5FBB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3" name="Google Shape;493;p22"/>
            <p:cNvSpPr/>
            <p:nvPr/>
          </p:nvSpPr>
          <p:spPr>
            <a:xfrm>
              <a:off x="4683483" y="1895514"/>
              <a:ext cx="196906" cy="2011393"/>
            </a:xfrm>
            <a:custGeom>
              <a:avLst/>
              <a:gdLst/>
              <a:ahLst/>
              <a:cxnLst/>
              <a:rect l="l" t="t" r="r" b="b"/>
              <a:pathLst>
                <a:path w="196906" h="2011393" extrusionOk="0">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4" name="Google Shape;494;p22"/>
            <p:cNvSpPr/>
            <p:nvPr/>
          </p:nvSpPr>
          <p:spPr>
            <a:xfrm rot="10800000">
              <a:off x="4468919" y="4423110"/>
              <a:ext cx="196800" cy="261000"/>
            </a:xfrm>
            <a:prstGeom prst="triangl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5" name="Google Shape;495;p22"/>
            <p:cNvSpPr/>
            <p:nvPr/>
          </p:nvSpPr>
          <p:spPr>
            <a:xfrm rot="-5400000">
              <a:off x="4143646" y="1016796"/>
              <a:ext cx="927885" cy="1004400"/>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96" name="Google Shape;496;p22"/>
          <p:cNvSpPr/>
          <p:nvPr/>
        </p:nvSpPr>
        <p:spPr>
          <a:xfrm>
            <a:off x="332127" y="2165485"/>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7" name="Google Shape;497;p22"/>
          <p:cNvSpPr/>
          <p:nvPr/>
        </p:nvSpPr>
        <p:spPr>
          <a:xfrm>
            <a:off x="332127" y="2616866"/>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管理信息系统 </a:t>
            </a:r>
            <a:r>
              <a:rPr lang="en-US" altLang="zh-CN" sz="1200" b="0" i="0" u="none" strike="noStrike" cap="none" dirty="0">
                <a:solidFill>
                  <a:schemeClr val="lt1"/>
                </a:solidFill>
                <a:latin typeface="Arial"/>
                <a:ea typeface="Arial"/>
                <a:cs typeface="Arial"/>
                <a:sym typeface="Arial"/>
              </a:rPr>
              <a:t>Management Information System</a:t>
            </a:r>
            <a:endParaRPr sz="1600" b="0" i="0" u="none" strike="noStrike" cap="none" dirty="0">
              <a:solidFill>
                <a:schemeClr val="lt1"/>
              </a:solidFill>
              <a:latin typeface="Arial"/>
              <a:ea typeface="Arial"/>
              <a:cs typeface="Arial"/>
              <a:sym typeface="Arial"/>
            </a:endParaRPr>
          </a:p>
        </p:txBody>
      </p:sp>
      <p:sp>
        <p:nvSpPr>
          <p:cNvPr id="498" name="Google Shape;498;p22"/>
          <p:cNvSpPr/>
          <p:nvPr/>
        </p:nvSpPr>
        <p:spPr>
          <a:xfrm>
            <a:off x="332127" y="4008128"/>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战略管理 </a:t>
            </a:r>
            <a:r>
              <a:rPr lang="en-US" altLang="zh-CN" sz="1600" b="0" i="0" u="none" strike="noStrike" cap="none" dirty="0">
                <a:solidFill>
                  <a:schemeClr val="lt1"/>
                </a:solidFill>
                <a:latin typeface="Arial"/>
                <a:ea typeface="Arial"/>
                <a:cs typeface="Arial"/>
                <a:sym typeface="Arial"/>
              </a:rPr>
              <a:t>Management Strategies</a:t>
            </a:r>
            <a:endParaRPr sz="1400" b="0" i="0" u="none" strike="noStrike" cap="none" dirty="0">
              <a:solidFill>
                <a:srgbClr val="000000"/>
              </a:solidFill>
              <a:latin typeface="Arial"/>
              <a:ea typeface="Arial"/>
              <a:cs typeface="Arial"/>
              <a:sym typeface="Arial"/>
            </a:endParaRPr>
          </a:p>
        </p:txBody>
      </p:sp>
      <p:sp>
        <p:nvSpPr>
          <p:cNvPr id="499" name="Google Shape;499;p22"/>
          <p:cNvSpPr txBox="1"/>
          <p:nvPr/>
        </p:nvSpPr>
        <p:spPr>
          <a:xfrm>
            <a:off x="332128" y="2170997"/>
            <a:ext cx="40035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1" i="0" u="none" strike="noStrike" cap="none" dirty="0">
                <a:solidFill>
                  <a:schemeClr val="lt1"/>
                </a:solidFill>
                <a:latin typeface="Arial"/>
                <a:ea typeface="Arial"/>
                <a:cs typeface="Arial"/>
                <a:sym typeface="Arial"/>
              </a:rPr>
              <a:t>财务管理 </a:t>
            </a:r>
            <a:r>
              <a:rPr lang="en-US" altLang="zh-CN" sz="1600" b="1" i="0" u="none" strike="noStrike" cap="none" dirty="0">
                <a:solidFill>
                  <a:schemeClr val="lt1"/>
                </a:solidFill>
                <a:latin typeface="Arial"/>
                <a:ea typeface="Arial"/>
                <a:cs typeface="Arial"/>
                <a:sym typeface="Arial"/>
              </a:rPr>
              <a:t>Financial Management </a:t>
            </a:r>
            <a:endParaRPr lang="en-US" sz="1400" b="1" i="0" u="none" strike="noStrike" cap="none" dirty="0">
              <a:solidFill>
                <a:srgbClr val="000000"/>
              </a:solidFill>
              <a:latin typeface="Arial"/>
              <a:ea typeface="Arial"/>
              <a:cs typeface="Arial"/>
              <a:sym typeface="Arial"/>
            </a:endParaRPr>
          </a:p>
        </p:txBody>
      </p:sp>
      <p:sp>
        <p:nvSpPr>
          <p:cNvPr id="500" name="Google Shape;500;p22"/>
          <p:cNvSpPr txBox="1"/>
          <p:nvPr/>
        </p:nvSpPr>
        <p:spPr>
          <a:xfrm>
            <a:off x="1421199" y="3510296"/>
            <a:ext cx="2562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Add Contents Title</a:t>
            </a:r>
            <a:endParaRPr sz="1400" b="1" i="0" u="none" strike="noStrike" cap="none">
              <a:solidFill>
                <a:schemeClr val="lt1"/>
              </a:solidFill>
              <a:latin typeface="Arial"/>
              <a:ea typeface="Arial"/>
              <a:cs typeface="Arial"/>
              <a:sym typeface="Arial"/>
            </a:endParaRPr>
          </a:p>
        </p:txBody>
      </p:sp>
      <p:sp>
        <p:nvSpPr>
          <p:cNvPr id="501" name="Google Shape;501;p22"/>
          <p:cNvSpPr/>
          <p:nvPr/>
        </p:nvSpPr>
        <p:spPr>
          <a:xfrm>
            <a:off x="332127" y="3544386"/>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数据库管理 </a:t>
            </a:r>
            <a:r>
              <a:rPr lang="en-US" altLang="zh-CN" b="0" i="0" u="none" strike="noStrike" cap="none" dirty="0">
                <a:solidFill>
                  <a:schemeClr val="lt1"/>
                </a:solidFill>
                <a:latin typeface="Arial"/>
                <a:ea typeface="Arial"/>
                <a:cs typeface="Arial"/>
                <a:sym typeface="Arial"/>
              </a:rPr>
              <a:t>Database Management using SQL</a:t>
            </a:r>
            <a:endParaRPr sz="1400" b="0" i="0" u="none" strike="noStrike" cap="none" dirty="0">
              <a:solidFill>
                <a:srgbClr val="000000"/>
              </a:solidFill>
              <a:latin typeface="Arial"/>
              <a:ea typeface="Arial"/>
              <a:cs typeface="Arial"/>
              <a:sym typeface="Arial"/>
            </a:endParaRPr>
          </a:p>
        </p:txBody>
      </p:sp>
      <p:sp>
        <p:nvSpPr>
          <p:cNvPr id="502" name="Google Shape;502;p22"/>
          <p:cNvSpPr/>
          <p:nvPr/>
        </p:nvSpPr>
        <p:spPr>
          <a:xfrm>
            <a:off x="332127" y="3080644"/>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dirty="0">
                <a:solidFill>
                  <a:schemeClr val="lt1"/>
                </a:solidFill>
              </a:rPr>
              <a:t>营销管理 </a:t>
            </a:r>
            <a:r>
              <a:rPr lang="en-US" altLang="zh-CN" sz="1600" dirty="0">
                <a:solidFill>
                  <a:schemeClr val="lt1"/>
                </a:solidFill>
              </a:rPr>
              <a:t>Marketing Management </a:t>
            </a:r>
            <a:endParaRPr sz="1400" b="0" i="0" u="none" strike="noStrike" cap="none" dirty="0">
              <a:solidFill>
                <a:srgbClr val="000000"/>
              </a:solidFill>
              <a:latin typeface="Arial"/>
              <a:ea typeface="Arial"/>
              <a:cs typeface="Arial"/>
              <a:sym typeface="Arial"/>
            </a:endParaRPr>
          </a:p>
        </p:txBody>
      </p:sp>
      <p:sp>
        <p:nvSpPr>
          <p:cNvPr id="503" name="Google Shape;503;p22"/>
          <p:cNvSpPr txBox="1"/>
          <p:nvPr/>
        </p:nvSpPr>
        <p:spPr>
          <a:xfrm>
            <a:off x="4951480" y="3984009"/>
            <a:ext cx="3859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zh-CN" altLang="en-US" sz="1600" b="0" i="0" u="none" strike="noStrike" cap="none" dirty="0">
                <a:solidFill>
                  <a:schemeClr val="lt1"/>
                </a:solidFill>
                <a:latin typeface="Arial"/>
                <a:ea typeface="Arial"/>
                <a:cs typeface="Arial"/>
                <a:sym typeface="Arial"/>
              </a:rPr>
              <a:t>项目管理 </a:t>
            </a:r>
            <a:r>
              <a:rPr lang="en-US" altLang="zh-CN" sz="1600" dirty="0">
                <a:solidFill>
                  <a:schemeClr val="lt1"/>
                </a:solidFill>
              </a:rPr>
              <a:t>P</a:t>
            </a:r>
            <a:r>
              <a:rPr lang="en-US" altLang="zh-CN" sz="1600" b="0" i="0" u="none" strike="noStrike" cap="none" dirty="0">
                <a:solidFill>
                  <a:schemeClr val="lt1"/>
                </a:solidFill>
                <a:latin typeface="Arial"/>
                <a:ea typeface="Arial"/>
                <a:cs typeface="Arial"/>
                <a:sym typeface="Arial"/>
              </a:rPr>
              <a:t>roject Management</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2c8ef9283_0_5"/>
          <p:cNvSpPr txBox="1">
            <a:spLocks noGrp="1"/>
          </p:cNvSpPr>
          <p:nvPr>
            <p:ph type="body" idx="1"/>
          </p:nvPr>
        </p:nvSpPr>
        <p:spPr>
          <a:xfrm>
            <a:off x="957600" y="123875"/>
            <a:ext cx="72288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zh-CN" altLang="en-US" b="1" dirty="0">
                <a:solidFill>
                  <a:srgbClr val="836B22"/>
                </a:solidFill>
                <a:latin typeface="Arial Black"/>
                <a:ea typeface="Arial Black"/>
                <a:cs typeface="Arial Black"/>
                <a:sym typeface="Arial Black"/>
              </a:rPr>
              <a:t>我们的教授</a:t>
            </a:r>
            <a:endParaRPr dirty="0"/>
          </a:p>
        </p:txBody>
      </p:sp>
      <p:sp>
        <p:nvSpPr>
          <p:cNvPr id="510" name="Google Shape;510;g262c8ef9283_0_5"/>
          <p:cNvSpPr txBox="1"/>
          <p:nvPr/>
        </p:nvSpPr>
        <p:spPr>
          <a:xfrm>
            <a:off x="6948264" y="48475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13</a:t>
            </a:fld>
            <a:endParaRPr sz="1200" b="0" i="0" u="none" strike="noStrike" cap="none">
              <a:solidFill>
                <a:srgbClr val="7F7F7F"/>
              </a:solidFill>
              <a:latin typeface="Arial"/>
              <a:ea typeface="Arial"/>
              <a:cs typeface="Arial"/>
              <a:sym typeface="Arial"/>
            </a:endParaRPr>
          </a:p>
        </p:txBody>
      </p:sp>
      <p:grpSp>
        <p:nvGrpSpPr>
          <p:cNvPr id="511" name="Google Shape;511;g262c8ef9283_0_5"/>
          <p:cNvGrpSpPr/>
          <p:nvPr/>
        </p:nvGrpSpPr>
        <p:grpSpPr>
          <a:xfrm>
            <a:off x="3057451" y="1655925"/>
            <a:ext cx="1006500" cy="3110949"/>
            <a:chOff x="1550201" y="1450900"/>
            <a:chExt cx="1006500" cy="3110949"/>
          </a:xfrm>
        </p:grpSpPr>
        <p:pic>
          <p:nvPicPr>
            <p:cNvPr id="512" name="Google Shape;512;g262c8ef9283_0_5"/>
            <p:cNvPicPr preferRelativeResize="0"/>
            <p:nvPr/>
          </p:nvPicPr>
          <p:blipFill rotWithShape="1">
            <a:blip r:embed="rId3">
              <a:alphaModFix/>
            </a:blip>
            <a:srcRect t="-700" b="22028"/>
            <a:stretch/>
          </p:blipFill>
          <p:spPr>
            <a:xfrm>
              <a:off x="1550201" y="1450900"/>
              <a:ext cx="1006500" cy="761400"/>
            </a:xfrm>
            <a:prstGeom prst="roundRect">
              <a:avLst>
                <a:gd name="adj" fmla="val 7223"/>
              </a:avLst>
            </a:prstGeom>
            <a:noFill/>
            <a:ln>
              <a:noFill/>
            </a:ln>
          </p:spPr>
        </p:pic>
        <p:pic>
          <p:nvPicPr>
            <p:cNvPr id="513" name="Google Shape;513;g262c8ef9283_0_5"/>
            <p:cNvPicPr preferRelativeResize="0"/>
            <p:nvPr/>
          </p:nvPicPr>
          <p:blipFill rotWithShape="1">
            <a:blip r:embed="rId4">
              <a:alphaModFix/>
            </a:blip>
            <a:srcRect b="21235"/>
            <a:stretch/>
          </p:blipFill>
          <p:spPr>
            <a:xfrm>
              <a:off x="1550795" y="2611865"/>
              <a:ext cx="1005300" cy="761400"/>
            </a:xfrm>
            <a:prstGeom prst="roundRect">
              <a:avLst>
                <a:gd name="adj" fmla="val 7223"/>
              </a:avLst>
            </a:prstGeom>
            <a:noFill/>
            <a:ln>
              <a:noFill/>
            </a:ln>
          </p:spPr>
        </p:pic>
        <p:pic>
          <p:nvPicPr>
            <p:cNvPr id="514" name="Google Shape;514;g262c8ef9283_0_5"/>
            <p:cNvPicPr preferRelativeResize="0"/>
            <p:nvPr/>
          </p:nvPicPr>
          <p:blipFill rotWithShape="1">
            <a:blip r:embed="rId5">
              <a:alphaModFix/>
            </a:blip>
            <a:srcRect t="3415" b="38299"/>
            <a:stretch/>
          </p:blipFill>
          <p:spPr>
            <a:xfrm>
              <a:off x="1550799" y="3772849"/>
              <a:ext cx="1005300" cy="789000"/>
            </a:xfrm>
            <a:prstGeom prst="roundRect">
              <a:avLst>
                <a:gd name="adj" fmla="val 7223"/>
              </a:avLst>
            </a:prstGeom>
            <a:noFill/>
            <a:ln>
              <a:noFill/>
            </a:ln>
          </p:spPr>
        </p:pic>
      </p:grpSp>
      <p:pic>
        <p:nvPicPr>
          <p:cNvPr id="515" name="Google Shape;515;g262c8ef9283_0_5"/>
          <p:cNvPicPr preferRelativeResize="0"/>
          <p:nvPr/>
        </p:nvPicPr>
        <p:blipFill rotWithShape="1">
          <a:blip r:embed="rId6">
            <a:alphaModFix/>
          </a:blip>
          <a:srcRect t="12093" b="28999"/>
          <a:stretch/>
        </p:blipFill>
        <p:spPr>
          <a:xfrm>
            <a:off x="114037" y="1655921"/>
            <a:ext cx="1008300" cy="761400"/>
          </a:xfrm>
          <a:prstGeom prst="roundRect">
            <a:avLst>
              <a:gd name="adj" fmla="val 7223"/>
            </a:avLst>
          </a:prstGeom>
          <a:noFill/>
          <a:ln>
            <a:noFill/>
          </a:ln>
        </p:spPr>
      </p:pic>
      <p:pic>
        <p:nvPicPr>
          <p:cNvPr id="516" name="Google Shape;516;g262c8ef9283_0_5"/>
          <p:cNvPicPr preferRelativeResize="0"/>
          <p:nvPr/>
        </p:nvPicPr>
        <p:blipFill rotWithShape="1">
          <a:blip r:embed="rId7">
            <a:alphaModFix/>
          </a:blip>
          <a:srcRect t="-3606" b="22007"/>
          <a:stretch/>
        </p:blipFill>
        <p:spPr>
          <a:xfrm>
            <a:off x="115525" y="3977874"/>
            <a:ext cx="1005300" cy="789000"/>
          </a:xfrm>
          <a:prstGeom prst="roundRect">
            <a:avLst>
              <a:gd name="adj" fmla="val 7223"/>
            </a:avLst>
          </a:prstGeom>
          <a:noFill/>
          <a:ln>
            <a:noFill/>
          </a:ln>
        </p:spPr>
      </p:pic>
      <p:pic>
        <p:nvPicPr>
          <p:cNvPr id="517" name="Google Shape;517;g262c8ef9283_0_5"/>
          <p:cNvPicPr preferRelativeResize="0"/>
          <p:nvPr/>
        </p:nvPicPr>
        <p:blipFill rotWithShape="1">
          <a:blip r:embed="rId8">
            <a:alphaModFix/>
          </a:blip>
          <a:srcRect t="1729" b="35167"/>
          <a:stretch/>
        </p:blipFill>
        <p:spPr>
          <a:xfrm>
            <a:off x="116136" y="2816910"/>
            <a:ext cx="1004100" cy="761400"/>
          </a:xfrm>
          <a:prstGeom prst="roundRect">
            <a:avLst>
              <a:gd name="adj" fmla="val 7223"/>
            </a:avLst>
          </a:prstGeom>
          <a:noFill/>
          <a:ln>
            <a:noFill/>
          </a:ln>
        </p:spPr>
      </p:pic>
      <p:grpSp>
        <p:nvGrpSpPr>
          <p:cNvPr id="518" name="Google Shape;518;g262c8ef9283_0_5"/>
          <p:cNvGrpSpPr/>
          <p:nvPr/>
        </p:nvGrpSpPr>
        <p:grpSpPr>
          <a:xfrm>
            <a:off x="6017682" y="1674268"/>
            <a:ext cx="1006500" cy="3074267"/>
            <a:chOff x="2886857" y="1487593"/>
            <a:chExt cx="1006500" cy="3074267"/>
          </a:xfrm>
        </p:grpSpPr>
        <p:pic>
          <p:nvPicPr>
            <p:cNvPr id="519" name="Google Shape;519;g262c8ef9283_0_5"/>
            <p:cNvPicPr preferRelativeResize="0"/>
            <p:nvPr/>
          </p:nvPicPr>
          <p:blipFill rotWithShape="1">
            <a:blip r:embed="rId9">
              <a:alphaModFix/>
            </a:blip>
            <a:srcRect l="2414" t="3696" r="13452" b="27721"/>
            <a:stretch/>
          </p:blipFill>
          <p:spPr>
            <a:xfrm>
              <a:off x="2886857" y="3772860"/>
              <a:ext cx="1006500" cy="789000"/>
            </a:xfrm>
            <a:prstGeom prst="roundRect">
              <a:avLst>
                <a:gd name="adj" fmla="val 7223"/>
              </a:avLst>
            </a:prstGeom>
            <a:noFill/>
            <a:ln>
              <a:noFill/>
            </a:ln>
          </p:spPr>
        </p:pic>
        <p:pic>
          <p:nvPicPr>
            <p:cNvPr id="520" name="Google Shape;520;g262c8ef9283_0_5"/>
            <p:cNvPicPr preferRelativeResize="0"/>
            <p:nvPr/>
          </p:nvPicPr>
          <p:blipFill rotWithShape="1">
            <a:blip r:embed="rId10">
              <a:alphaModFix/>
            </a:blip>
            <a:srcRect t="-2352" b="35328"/>
            <a:stretch/>
          </p:blipFill>
          <p:spPr>
            <a:xfrm>
              <a:off x="2888058" y="1487593"/>
              <a:ext cx="1004100" cy="789000"/>
            </a:xfrm>
            <a:prstGeom prst="roundRect">
              <a:avLst>
                <a:gd name="adj" fmla="val 7223"/>
              </a:avLst>
            </a:prstGeom>
            <a:noFill/>
            <a:ln>
              <a:noFill/>
            </a:ln>
          </p:spPr>
        </p:pic>
        <p:pic>
          <p:nvPicPr>
            <p:cNvPr id="521" name="Google Shape;521;g262c8ef9283_0_5"/>
            <p:cNvPicPr preferRelativeResize="0"/>
            <p:nvPr/>
          </p:nvPicPr>
          <p:blipFill rotWithShape="1">
            <a:blip r:embed="rId11">
              <a:alphaModFix/>
            </a:blip>
            <a:srcRect r="9853" b="31791"/>
            <a:stretch/>
          </p:blipFill>
          <p:spPr>
            <a:xfrm>
              <a:off x="2888057" y="2611869"/>
              <a:ext cx="1004100" cy="789000"/>
            </a:xfrm>
            <a:prstGeom prst="roundRect">
              <a:avLst>
                <a:gd name="adj" fmla="val 7223"/>
              </a:avLst>
            </a:prstGeom>
            <a:noFill/>
            <a:ln>
              <a:noFill/>
            </a:ln>
          </p:spPr>
        </p:pic>
      </p:grpSp>
      <p:sp>
        <p:nvSpPr>
          <p:cNvPr id="522" name="Google Shape;522;g262c8ef9283_0_5"/>
          <p:cNvSpPr txBox="1">
            <a:spLocks noGrp="1"/>
          </p:cNvSpPr>
          <p:nvPr>
            <p:ph type="body" idx="2"/>
          </p:nvPr>
        </p:nvSpPr>
        <p:spPr>
          <a:xfrm>
            <a:off x="1120225"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Dr.Robert</a:t>
            </a:r>
            <a:r>
              <a:rPr lang="en-US" sz="1000" b="1" dirty="0"/>
              <a:t> Chi</a:t>
            </a:r>
            <a:endParaRPr sz="1000" b="1" dirty="0"/>
          </a:p>
          <a:p>
            <a:pPr marL="0" lvl="0" indent="0" algn="l" rtl="0">
              <a:spcBef>
                <a:spcPts val="0"/>
              </a:spcBef>
              <a:spcAft>
                <a:spcPts val="0"/>
              </a:spcAft>
              <a:buClr>
                <a:srgbClr val="3F3F3F"/>
              </a:buClr>
              <a:buSzPts val="1800"/>
              <a:buNone/>
            </a:pPr>
            <a:r>
              <a:rPr lang="zh-CN" altLang="en-US" sz="1000" dirty="0"/>
              <a:t>德克萨斯大学奥斯汀分校</a:t>
            </a:r>
          </a:p>
          <a:p>
            <a:pPr marL="0" lvl="0" indent="0" algn="l" rtl="0">
              <a:spcBef>
                <a:spcPts val="0"/>
              </a:spcBef>
              <a:spcAft>
                <a:spcPts val="0"/>
              </a:spcAft>
              <a:buClr>
                <a:srgbClr val="3F3F3F"/>
              </a:buClr>
              <a:buSzPts val="1800"/>
              <a:buNone/>
            </a:pPr>
            <a:r>
              <a:rPr lang="zh-CN" altLang="en-US" sz="1000" dirty="0"/>
              <a:t>信息系统博士学位</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500 &amp; MBA 650</a:t>
            </a:r>
            <a:endParaRPr sz="1000" dirty="0"/>
          </a:p>
        </p:txBody>
      </p:sp>
      <p:sp>
        <p:nvSpPr>
          <p:cNvPr id="523" name="Google Shape;523;g262c8ef9283_0_5"/>
          <p:cNvSpPr txBox="1">
            <a:spLocks noGrp="1"/>
          </p:cNvSpPr>
          <p:nvPr>
            <p:ph type="body" idx="2"/>
          </p:nvPr>
        </p:nvSpPr>
        <p:spPr>
          <a:xfrm>
            <a:off x="1120225" y="2815700"/>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Dr.Sean</a:t>
            </a:r>
            <a:r>
              <a:rPr lang="en-US" sz="1000" b="1" dirty="0"/>
              <a:t> Jasso</a:t>
            </a:r>
            <a:endParaRPr sz="1000" b="1" dirty="0"/>
          </a:p>
          <a:p>
            <a:pPr marL="0" lvl="0" indent="0" algn="l" rtl="0">
              <a:spcBef>
                <a:spcPts val="0"/>
              </a:spcBef>
              <a:spcAft>
                <a:spcPts val="0"/>
              </a:spcAft>
              <a:buClr>
                <a:srgbClr val="3F3F3F"/>
              </a:buClr>
              <a:buSzPts val="1800"/>
              <a:buNone/>
            </a:pPr>
            <a:r>
              <a:rPr lang="zh-CN" altLang="en-US" sz="1000" dirty="0"/>
              <a:t>克莱蒙特研究生大学</a:t>
            </a:r>
          </a:p>
          <a:p>
            <a:pPr marL="0" lvl="0" indent="0" algn="l" rtl="0">
              <a:spcBef>
                <a:spcPts val="0"/>
              </a:spcBef>
              <a:spcAft>
                <a:spcPts val="0"/>
              </a:spcAft>
              <a:buClr>
                <a:srgbClr val="3F3F3F"/>
              </a:buClr>
              <a:buSzPts val="1800"/>
              <a:buNone/>
            </a:pPr>
            <a:r>
              <a:rPr lang="zh-CN" altLang="en-US" sz="1000" dirty="0"/>
              <a:t>政治经济学博士学位</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502 &amp; MBA 505</a:t>
            </a:r>
            <a:endParaRPr sz="1000" dirty="0"/>
          </a:p>
        </p:txBody>
      </p:sp>
      <p:sp>
        <p:nvSpPr>
          <p:cNvPr id="524" name="Google Shape;524;g262c8ef9283_0_5"/>
          <p:cNvSpPr txBox="1">
            <a:spLocks noGrp="1"/>
          </p:cNvSpPr>
          <p:nvPr>
            <p:ph type="body" idx="2"/>
          </p:nvPr>
        </p:nvSpPr>
        <p:spPr>
          <a:xfrm>
            <a:off x="1120225"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Dr.Mohamed</a:t>
            </a:r>
            <a:r>
              <a:rPr lang="en-US" sz="1000" b="1" dirty="0"/>
              <a:t> Abdelhamid</a:t>
            </a:r>
            <a:endParaRPr sz="1000" b="1" dirty="0"/>
          </a:p>
          <a:p>
            <a:pPr marL="0" lvl="0" indent="0" algn="l" rtl="0">
              <a:spcBef>
                <a:spcPts val="0"/>
              </a:spcBef>
              <a:spcAft>
                <a:spcPts val="0"/>
              </a:spcAft>
              <a:buClr>
                <a:srgbClr val="3F3F3F"/>
              </a:buClr>
              <a:buSzPts val="1800"/>
              <a:buNone/>
            </a:pPr>
            <a:r>
              <a:rPr lang="zh-CN" altLang="en-US" sz="1000" b="0" i="0" dirty="0">
                <a:solidFill>
                  <a:srgbClr val="040C28"/>
                </a:solidFill>
                <a:effectLst/>
                <a:latin typeface="Google Sans"/>
              </a:rPr>
              <a:t>纽约州立大学水牛城分</a:t>
            </a:r>
            <a:r>
              <a:rPr lang="zh-CN" altLang="en-US" sz="1100" b="0" i="0" dirty="0">
                <a:solidFill>
                  <a:srgbClr val="040C28"/>
                </a:solidFill>
                <a:effectLst/>
                <a:latin typeface="Google Sans"/>
              </a:rPr>
              <a:t>校</a:t>
            </a:r>
            <a:endParaRPr lang="en-US" altLang="zh-CN" sz="1100" b="0" i="0" dirty="0">
              <a:solidFill>
                <a:srgbClr val="040C28"/>
              </a:solidFill>
              <a:effectLst/>
              <a:latin typeface="Google Sans"/>
            </a:endParaRPr>
          </a:p>
          <a:p>
            <a:pPr marL="0" lvl="0" indent="0" algn="l" rtl="0">
              <a:spcBef>
                <a:spcPts val="0"/>
              </a:spcBef>
              <a:spcAft>
                <a:spcPts val="0"/>
              </a:spcAft>
              <a:buClr>
                <a:srgbClr val="3F3F3F"/>
              </a:buClr>
              <a:buSzPts val="1800"/>
              <a:buNone/>
            </a:pPr>
            <a:r>
              <a:rPr lang="zh-CN" altLang="en-US" sz="1000" dirty="0"/>
              <a:t>管理科学与系统博士学位</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520</a:t>
            </a:r>
            <a:endParaRPr sz="1000" dirty="0"/>
          </a:p>
        </p:txBody>
      </p:sp>
      <p:sp>
        <p:nvSpPr>
          <p:cNvPr id="525" name="Google Shape;525;g262c8ef9283_0_5"/>
          <p:cNvSpPr txBox="1">
            <a:spLocks noGrp="1"/>
          </p:cNvSpPr>
          <p:nvPr>
            <p:ph type="body" idx="2"/>
          </p:nvPr>
        </p:nvSpPr>
        <p:spPr>
          <a:xfrm>
            <a:off x="4063950"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Dr.Banafsheh</a:t>
            </a:r>
            <a:r>
              <a:rPr lang="en-US" sz="1000" b="1" dirty="0"/>
              <a:t> Behzad</a:t>
            </a:r>
            <a:endParaRPr sz="1000" b="1" dirty="0"/>
          </a:p>
          <a:p>
            <a:pPr marL="0" lvl="0" indent="0" algn="l" rtl="0">
              <a:spcBef>
                <a:spcPts val="0"/>
              </a:spcBef>
              <a:spcAft>
                <a:spcPts val="0"/>
              </a:spcAft>
              <a:buClr>
                <a:srgbClr val="3F3F3F"/>
              </a:buClr>
              <a:buSzPts val="1800"/>
              <a:buNone/>
            </a:pPr>
            <a:r>
              <a:rPr lang="zh-CN" altLang="en-US" sz="1000" dirty="0"/>
              <a:t>伊利诺伊大学厄巴纳</a:t>
            </a:r>
            <a:r>
              <a:rPr lang="en-US" altLang="zh-CN" sz="1000" dirty="0"/>
              <a:t>-</a:t>
            </a:r>
            <a:r>
              <a:rPr lang="zh-CN" altLang="en-US" sz="1000" dirty="0"/>
              <a:t>香槟分校</a:t>
            </a:r>
          </a:p>
          <a:p>
            <a:pPr marL="0" lvl="0" indent="0" algn="l" rtl="0">
              <a:spcBef>
                <a:spcPts val="0"/>
              </a:spcBef>
              <a:spcAft>
                <a:spcPts val="0"/>
              </a:spcAft>
              <a:buClr>
                <a:srgbClr val="3F3F3F"/>
              </a:buClr>
              <a:buSzPts val="1800"/>
              <a:buNone/>
            </a:pPr>
            <a:r>
              <a:rPr lang="zh-CN" altLang="en-US" sz="1000" dirty="0"/>
              <a:t>工业工程博士学位</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501</a:t>
            </a:r>
            <a:endParaRPr sz="1000" dirty="0"/>
          </a:p>
        </p:txBody>
      </p:sp>
      <p:sp>
        <p:nvSpPr>
          <p:cNvPr id="526" name="Google Shape;526;g262c8ef9283_0_5"/>
          <p:cNvSpPr txBox="1">
            <a:spLocks noGrp="1"/>
          </p:cNvSpPr>
          <p:nvPr>
            <p:ph type="body" idx="2"/>
          </p:nvPr>
        </p:nvSpPr>
        <p:spPr>
          <a:xfrm>
            <a:off x="4063950" y="2815700"/>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Dr.Ping</a:t>
            </a:r>
            <a:r>
              <a:rPr lang="en-US" sz="1000" b="1" dirty="0"/>
              <a:t> Lin</a:t>
            </a:r>
            <a:endParaRPr sz="1000" b="1" dirty="0"/>
          </a:p>
          <a:p>
            <a:pPr marL="0" lvl="0" indent="0" algn="l" rtl="0">
              <a:spcBef>
                <a:spcPts val="0"/>
              </a:spcBef>
              <a:spcAft>
                <a:spcPts val="0"/>
              </a:spcAft>
              <a:buClr>
                <a:srgbClr val="3F3F3F"/>
              </a:buClr>
              <a:buSzPts val="1800"/>
              <a:buNone/>
            </a:pPr>
            <a:r>
              <a:rPr lang="zh-CN" altLang="en-US" sz="1000" dirty="0"/>
              <a:t>加州大学欧文分校</a:t>
            </a:r>
          </a:p>
          <a:p>
            <a:pPr marL="0" lvl="0" indent="0" algn="l" rtl="0">
              <a:spcBef>
                <a:spcPts val="0"/>
              </a:spcBef>
              <a:spcAft>
                <a:spcPts val="0"/>
              </a:spcAft>
              <a:buClr>
                <a:srgbClr val="3F3F3F"/>
              </a:buClr>
              <a:buSzPts val="1800"/>
              <a:buNone/>
            </a:pPr>
            <a:r>
              <a:rPr lang="zh-CN" altLang="en-US" sz="1000" dirty="0"/>
              <a:t>会计学博士学位</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504</a:t>
            </a:r>
            <a:endParaRPr sz="1000" dirty="0"/>
          </a:p>
        </p:txBody>
      </p:sp>
      <p:sp>
        <p:nvSpPr>
          <p:cNvPr id="527" name="Google Shape;527;g262c8ef9283_0_5"/>
          <p:cNvSpPr txBox="1">
            <a:spLocks noGrp="1"/>
          </p:cNvSpPr>
          <p:nvPr>
            <p:ph type="body" idx="2"/>
          </p:nvPr>
        </p:nvSpPr>
        <p:spPr>
          <a:xfrm>
            <a:off x="4063950"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Dr.Hojong</a:t>
            </a:r>
            <a:r>
              <a:rPr lang="en-US" sz="1000" b="1" dirty="0"/>
              <a:t> Shin</a:t>
            </a:r>
            <a:endParaRPr sz="1000" b="1" dirty="0"/>
          </a:p>
          <a:p>
            <a:pPr marL="0" lvl="0" indent="0" algn="l" rtl="0">
              <a:spcBef>
                <a:spcPts val="0"/>
              </a:spcBef>
              <a:spcAft>
                <a:spcPts val="0"/>
              </a:spcAft>
              <a:buClr>
                <a:srgbClr val="3F3F3F"/>
              </a:buClr>
              <a:buSzPts val="1800"/>
              <a:buNone/>
            </a:pPr>
            <a:r>
              <a:rPr lang="zh-CN" altLang="en-US" sz="1000" dirty="0"/>
              <a:t>密歇根州立大学</a:t>
            </a:r>
          </a:p>
          <a:p>
            <a:pPr marL="0" lvl="0" indent="0" algn="l" rtl="0">
              <a:spcBef>
                <a:spcPts val="0"/>
              </a:spcBef>
              <a:spcAft>
                <a:spcPts val="0"/>
              </a:spcAft>
              <a:buClr>
                <a:srgbClr val="3F3F3F"/>
              </a:buClr>
              <a:buSzPts val="1800"/>
              <a:buNone/>
            </a:pPr>
            <a:r>
              <a:rPr lang="zh-CN" altLang="en-US" sz="1000" dirty="0"/>
              <a:t>金融学博士学位</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503</a:t>
            </a:r>
            <a:endParaRPr sz="1000" dirty="0"/>
          </a:p>
        </p:txBody>
      </p:sp>
      <p:sp>
        <p:nvSpPr>
          <p:cNvPr id="528" name="Google Shape;528;g262c8ef9283_0_5"/>
          <p:cNvSpPr txBox="1">
            <a:spLocks noGrp="1"/>
          </p:cNvSpPr>
          <p:nvPr>
            <p:ph type="body" idx="2"/>
          </p:nvPr>
        </p:nvSpPr>
        <p:spPr>
          <a:xfrm>
            <a:off x="7076064"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a:t>Professor Christopher Medina</a:t>
            </a:r>
            <a:endParaRPr sz="1000" b="1" dirty="0"/>
          </a:p>
          <a:p>
            <a:pPr marL="0" lvl="0" indent="0" algn="l" rtl="0">
              <a:spcBef>
                <a:spcPts val="0"/>
              </a:spcBef>
              <a:spcAft>
                <a:spcPts val="0"/>
              </a:spcAft>
              <a:buClr>
                <a:srgbClr val="3F3F3F"/>
              </a:buClr>
              <a:buSzPts val="1800"/>
              <a:buNone/>
            </a:pPr>
            <a:r>
              <a:rPr lang="zh-CN" altLang="en-US" sz="1100" b="0" i="0" dirty="0">
                <a:solidFill>
                  <a:srgbClr val="040C28"/>
                </a:solidFill>
                <a:effectLst/>
                <a:latin typeface="Google Sans"/>
              </a:rPr>
              <a:t>阿苏萨太平洋大学</a:t>
            </a:r>
            <a:endParaRPr lang="en-US" altLang="zh-CN" sz="1100" b="0" i="0" dirty="0">
              <a:solidFill>
                <a:srgbClr val="040C28"/>
              </a:solidFill>
              <a:effectLst/>
              <a:latin typeface="Google Sans"/>
            </a:endParaRPr>
          </a:p>
          <a:p>
            <a:pPr marL="0" lvl="0" indent="0" algn="l" rtl="0">
              <a:spcBef>
                <a:spcPts val="0"/>
              </a:spcBef>
              <a:spcAft>
                <a:spcPts val="0"/>
              </a:spcAft>
              <a:buClr>
                <a:srgbClr val="3F3F3F"/>
              </a:buClr>
              <a:buSzPts val="1800"/>
              <a:buNone/>
            </a:pPr>
            <a:r>
              <a:rPr lang="zh-CN" altLang="en-US" sz="1000" dirty="0"/>
              <a:t>工商管理硕士</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621</a:t>
            </a:r>
            <a:endParaRPr sz="1000" dirty="0"/>
          </a:p>
        </p:txBody>
      </p:sp>
      <p:sp>
        <p:nvSpPr>
          <p:cNvPr id="529" name="Google Shape;529;g262c8ef9283_0_5"/>
          <p:cNvSpPr txBox="1">
            <a:spLocks noGrp="1"/>
          </p:cNvSpPr>
          <p:nvPr>
            <p:ph type="body" idx="2"/>
          </p:nvPr>
        </p:nvSpPr>
        <p:spPr>
          <a:xfrm>
            <a:off x="7076064" y="2791543"/>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err="1"/>
              <a:t>Dr.Minder</a:t>
            </a:r>
            <a:r>
              <a:rPr lang="en-US" sz="1000" b="1" dirty="0"/>
              <a:t> Chen</a:t>
            </a:r>
            <a:endParaRPr sz="1000" b="1" dirty="0"/>
          </a:p>
          <a:p>
            <a:pPr marL="0" lvl="0" indent="0" algn="l" rtl="0">
              <a:spcBef>
                <a:spcPts val="0"/>
              </a:spcBef>
              <a:spcAft>
                <a:spcPts val="0"/>
              </a:spcAft>
              <a:buClr>
                <a:srgbClr val="3F3F3F"/>
              </a:buClr>
              <a:buSzPts val="1800"/>
              <a:buNone/>
            </a:pPr>
            <a:r>
              <a:rPr lang="zh-CN" altLang="en-US" sz="1000" dirty="0"/>
              <a:t>亚利桑那大学</a:t>
            </a:r>
          </a:p>
          <a:p>
            <a:pPr marL="0" lvl="0" indent="0" algn="l" rtl="0">
              <a:spcBef>
                <a:spcPts val="0"/>
              </a:spcBef>
              <a:spcAft>
                <a:spcPts val="0"/>
              </a:spcAft>
              <a:buClr>
                <a:srgbClr val="3F3F3F"/>
              </a:buClr>
              <a:buSzPts val="1800"/>
              <a:buNone/>
            </a:pPr>
            <a:r>
              <a:rPr lang="zh-CN" altLang="en-US" sz="1000" dirty="0"/>
              <a:t>管理信息系统博士学位</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500 &amp; MBA 650</a:t>
            </a:r>
            <a:endParaRPr sz="1000" dirty="0"/>
          </a:p>
        </p:txBody>
      </p:sp>
      <p:sp>
        <p:nvSpPr>
          <p:cNvPr id="530" name="Google Shape;530;g262c8ef9283_0_5"/>
          <p:cNvSpPr txBox="1">
            <a:spLocks noGrp="1"/>
          </p:cNvSpPr>
          <p:nvPr>
            <p:ph type="body" idx="2"/>
          </p:nvPr>
        </p:nvSpPr>
        <p:spPr>
          <a:xfrm>
            <a:off x="7024175"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000" b="1" dirty="0"/>
              <a:t>Dr. </a:t>
            </a:r>
            <a:r>
              <a:rPr lang="en-US" sz="1000" b="1" dirty="0" err="1"/>
              <a:t>Jianqing</a:t>
            </a:r>
            <a:r>
              <a:rPr lang="en-US" sz="1000" b="1" dirty="0"/>
              <a:t> "Fisher" Wu</a:t>
            </a:r>
            <a:endParaRPr sz="1000" b="1" dirty="0"/>
          </a:p>
          <a:p>
            <a:pPr marL="0" lvl="0" indent="0" algn="l" rtl="0">
              <a:spcBef>
                <a:spcPts val="0"/>
              </a:spcBef>
              <a:spcAft>
                <a:spcPts val="0"/>
              </a:spcAft>
              <a:buClr>
                <a:srgbClr val="3F3F3F"/>
              </a:buClr>
              <a:buSzPts val="1800"/>
              <a:buNone/>
            </a:pPr>
            <a:r>
              <a:rPr lang="zh-CN" altLang="en-US" sz="1000" dirty="0"/>
              <a:t>普渡大学</a:t>
            </a:r>
          </a:p>
          <a:p>
            <a:pPr marL="0" lvl="0" indent="0" algn="l" rtl="0">
              <a:spcBef>
                <a:spcPts val="0"/>
              </a:spcBef>
              <a:spcAft>
                <a:spcPts val="0"/>
              </a:spcAft>
              <a:buClr>
                <a:srgbClr val="3F3F3F"/>
              </a:buClr>
              <a:buSzPts val="1800"/>
              <a:buNone/>
            </a:pPr>
            <a:r>
              <a:rPr lang="zh-CN" altLang="en-US" sz="1000" dirty="0"/>
              <a:t>管理科学与系统博士学位</a:t>
            </a:r>
          </a:p>
          <a:p>
            <a:pPr marL="0" lvl="0" indent="0" algn="l" rtl="0">
              <a:spcBef>
                <a:spcPts val="0"/>
              </a:spcBef>
              <a:spcAft>
                <a:spcPts val="0"/>
              </a:spcAft>
              <a:buClr>
                <a:srgbClr val="3F3F3F"/>
              </a:buClr>
              <a:buSzPts val="1800"/>
              <a:buNone/>
            </a:pPr>
            <a:r>
              <a:rPr lang="zh-CN" altLang="en-US" sz="1000" dirty="0"/>
              <a:t>教授课程：</a:t>
            </a:r>
          </a:p>
          <a:p>
            <a:pPr marL="0" lvl="0" indent="0" algn="l" rtl="0">
              <a:spcBef>
                <a:spcPts val="0"/>
              </a:spcBef>
              <a:spcAft>
                <a:spcPts val="0"/>
              </a:spcAft>
              <a:buClr>
                <a:srgbClr val="3F3F3F"/>
              </a:buClr>
              <a:buSzPts val="1800"/>
              <a:buNone/>
            </a:pPr>
            <a:r>
              <a:rPr lang="en-US" altLang="zh-CN" sz="1000" dirty="0"/>
              <a:t>MBA 601</a:t>
            </a:r>
            <a:endParaRPr sz="1000" dirty="0"/>
          </a:p>
        </p:txBody>
      </p:sp>
      <p:sp>
        <p:nvSpPr>
          <p:cNvPr id="531" name="Google Shape;531;g262c8ef9283_0_5"/>
          <p:cNvSpPr txBox="1">
            <a:spLocks noGrp="1"/>
          </p:cNvSpPr>
          <p:nvPr>
            <p:ph type="body" idx="2"/>
          </p:nvPr>
        </p:nvSpPr>
        <p:spPr>
          <a:xfrm>
            <a:off x="649050" y="882375"/>
            <a:ext cx="7845900" cy="28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600" dirty="0" err="1"/>
              <a:t>Virscend</a:t>
            </a:r>
            <a:r>
              <a:rPr lang="en-US" sz="1600" dirty="0"/>
              <a:t> University</a:t>
            </a:r>
            <a:r>
              <a:rPr lang="zh-CN" altLang="en-US" sz="1600" dirty="0"/>
              <a:t>拥有来自不同背景在</a:t>
            </a:r>
            <a:r>
              <a:rPr lang="en-US" altLang="zh-CN" sz="1600" dirty="0"/>
              <a:t>CSU</a:t>
            </a:r>
            <a:r>
              <a:rPr lang="zh-CN" altLang="en-US" sz="1600" dirty="0"/>
              <a:t>和</a:t>
            </a:r>
            <a:r>
              <a:rPr lang="en-US" altLang="zh-CN" sz="1600" dirty="0"/>
              <a:t>UC</a:t>
            </a:r>
            <a:r>
              <a:rPr lang="zh-CN" altLang="en-US" sz="1600" dirty="0"/>
              <a:t>系任职的教授。</a:t>
            </a:r>
            <a:endParaRPr sz="16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5"/>
          <p:cNvSpPr txBox="1"/>
          <p:nvPr/>
        </p:nvSpPr>
        <p:spPr>
          <a:xfrm>
            <a:off x="102517" y="1140609"/>
            <a:ext cx="4066348" cy="2862282"/>
          </a:xfrm>
          <a:prstGeom prst="rect">
            <a:avLst/>
          </a:prstGeom>
          <a:noFill/>
          <a:ln>
            <a:noFill/>
          </a:ln>
        </p:spPr>
        <p:txBody>
          <a:bodyPr spcFirstLastPara="1" wrap="square" lIns="91425" tIns="45700" rIns="91425" bIns="45700" anchor="t" anchorCtr="0">
            <a:spAutoFit/>
          </a:bodyPr>
          <a:lstStyle/>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个人简历。</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护照复印页。</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个人陈述。</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正式</a:t>
            </a:r>
            <a:r>
              <a:rPr lang="en-US" altLang="zh-CN" sz="1200" b="1" dirty="0">
                <a:solidFill>
                  <a:srgbClr val="005390"/>
                </a:solidFill>
              </a:rPr>
              <a:t>/</a:t>
            </a:r>
            <a:r>
              <a:rPr lang="zh-CN" altLang="en-US" sz="1200" b="1" dirty="0">
                <a:solidFill>
                  <a:srgbClr val="005390"/>
                </a:solidFill>
              </a:rPr>
              <a:t>非正式成绩单。</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如果您的</a:t>
            </a:r>
            <a:r>
              <a:rPr lang="en-US" altLang="zh-CN" sz="1200" b="1" dirty="0">
                <a:solidFill>
                  <a:srgbClr val="005390"/>
                </a:solidFill>
              </a:rPr>
              <a:t>GPA</a:t>
            </a:r>
            <a:r>
              <a:rPr lang="zh-CN" altLang="en-US" sz="1200" b="1" dirty="0">
                <a:solidFill>
                  <a:srgbClr val="005390"/>
                </a:solidFill>
              </a:rPr>
              <a:t>低于</a:t>
            </a:r>
            <a:r>
              <a:rPr lang="en-US" altLang="zh-CN" sz="1200" b="1" dirty="0">
                <a:solidFill>
                  <a:srgbClr val="005390"/>
                </a:solidFill>
              </a:rPr>
              <a:t>2.5</a:t>
            </a:r>
            <a:r>
              <a:rPr lang="zh-CN" altLang="en-US" sz="1200" b="1" dirty="0">
                <a:solidFill>
                  <a:srgbClr val="005390"/>
                </a:solidFill>
              </a:rPr>
              <a:t>，您还需要提交一份学术个人陈述。</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学位验证（</a:t>
            </a:r>
            <a:r>
              <a:rPr lang="en-US" altLang="zh-CN" sz="1200" b="1" dirty="0">
                <a:solidFill>
                  <a:srgbClr val="005390"/>
                </a:solidFill>
              </a:rPr>
              <a:t>wes.org</a:t>
            </a:r>
            <a:r>
              <a:rPr lang="zh-CN" altLang="en-US" sz="1200" b="1" dirty="0">
                <a:solidFill>
                  <a:srgbClr val="005390"/>
                </a:solidFill>
              </a:rPr>
              <a:t>、</a:t>
            </a:r>
            <a:r>
              <a:rPr lang="en-US" altLang="zh-CN" sz="1200" b="1" dirty="0">
                <a:solidFill>
                  <a:srgbClr val="005390"/>
                </a:solidFill>
              </a:rPr>
              <a:t>ierf.org</a:t>
            </a:r>
            <a:r>
              <a:rPr lang="zh-CN" altLang="en-US" sz="1200" b="1" dirty="0">
                <a:solidFill>
                  <a:srgbClr val="005390"/>
                </a:solidFill>
              </a:rPr>
              <a:t>、</a:t>
            </a:r>
            <a:r>
              <a:rPr lang="en-US" altLang="zh-CN" sz="1200" b="1" dirty="0">
                <a:solidFill>
                  <a:srgbClr val="005390"/>
                </a:solidFill>
              </a:rPr>
              <a:t>naces.org</a:t>
            </a:r>
            <a:r>
              <a:rPr lang="zh-CN" altLang="en-US" sz="1200" b="1" dirty="0">
                <a:solidFill>
                  <a:srgbClr val="005390"/>
                </a:solidFill>
              </a:rPr>
              <a:t>或</a:t>
            </a:r>
            <a:r>
              <a:rPr lang="en-US" altLang="zh-CN" sz="1200" b="1" dirty="0">
                <a:solidFill>
                  <a:srgbClr val="005390"/>
                </a:solidFill>
              </a:rPr>
              <a:t>apie.org</a:t>
            </a:r>
            <a:r>
              <a:rPr lang="zh-CN" altLang="en-US" sz="1200" b="1" dirty="0">
                <a:solidFill>
                  <a:srgbClr val="005390"/>
                </a:solidFill>
              </a:rPr>
              <a:t>）。</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zh-CN" altLang="en-US" sz="1200" b="1" dirty="0">
                <a:solidFill>
                  <a:srgbClr val="005390"/>
                </a:solidFill>
              </a:rPr>
              <a:t>银行存款证明。</a:t>
            </a:r>
            <a:endParaRPr lang="en-US" altLang="zh-CN" sz="1200" b="1" dirty="0">
              <a:solidFill>
                <a:srgbClr val="005390"/>
              </a:solidFill>
            </a:endParaRPr>
          </a:p>
          <a:p>
            <a:pPr marL="457200" lvl="0" indent="-304800" algn="l" rtl="0">
              <a:spcBef>
                <a:spcPts val="0"/>
              </a:spcBef>
              <a:spcAft>
                <a:spcPts val="0"/>
              </a:spcAft>
              <a:buClr>
                <a:srgbClr val="005390"/>
              </a:buClr>
              <a:buSzPts val="1200"/>
              <a:buAutoNum type="arabicPeriod"/>
            </a:pPr>
            <a:r>
              <a:rPr lang="en-US" sz="1200" b="1" dirty="0">
                <a:solidFill>
                  <a:srgbClr val="005390"/>
                </a:solidFill>
              </a:rPr>
              <a:t>​</a:t>
            </a:r>
            <a:r>
              <a:rPr lang="zh-CN" altLang="en-US" sz="1200" b="1" dirty="0">
                <a:solidFill>
                  <a:srgbClr val="005390"/>
                </a:solidFill>
              </a:rPr>
              <a:t>语言测试成绩：至少要求</a:t>
            </a:r>
            <a:r>
              <a:rPr lang="en-US" altLang="zh-CN" sz="1200" b="1" dirty="0">
                <a:solidFill>
                  <a:srgbClr val="005390"/>
                </a:solidFill>
              </a:rPr>
              <a:t>80</a:t>
            </a:r>
            <a:r>
              <a:rPr lang="zh-CN" altLang="en-US" sz="1200" b="1" dirty="0">
                <a:solidFill>
                  <a:srgbClr val="005390"/>
                </a:solidFill>
              </a:rPr>
              <a:t>分的</a:t>
            </a:r>
            <a:r>
              <a:rPr lang="en-US" altLang="zh-CN" sz="1200" b="1" dirty="0">
                <a:solidFill>
                  <a:srgbClr val="005390"/>
                </a:solidFill>
              </a:rPr>
              <a:t>TOEFL</a:t>
            </a:r>
            <a:r>
              <a:rPr lang="zh-CN" altLang="en-US" sz="1200" b="1" dirty="0">
                <a:solidFill>
                  <a:srgbClr val="005390"/>
                </a:solidFill>
              </a:rPr>
              <a:t>、</a:t>
            </a:r>
            <a:r>
              <a:rPr lang="en-US" altLang="zh-CN" sz="1200" b="1" dirty="0">
                <a:solidFill>
                  <a:srgbClr val="005390"/>
                </a:solidFill>
              </a:rPr>
              <a:t>6.0</a:t>
            </a:r>
            <a:r>
              <a:rPr lang="zh-CN" altLang="en-US" sz="1200" b="1" dirty="0">
                <a:solidFill>
                  <a:srgbClr val="005390"/>
                </a:solidFill>
              </a:rPr>
              <a:t>分的雅思、</a:t>
            </a:r>
            <a:r>
              <a:rPr lang="en-US" altLang="zh-CN" sz="1200" b="1" dirty="0">
                <a:solidFill>
                  <a:srgbClr val="005390"/>
                </a:solidFill>
              </a:rPr>
              <a:t>58</a:t>
            </a:r>
            <a:r>
              <a:rPr lang="zh-CN" altLang="en-US" sz="1200" b="1" dirty="0">
                <a:solidFill>
                  <a:srgbClr val="005390"/>
                </a:solidFill>
              </a:rPr>
              <a:t>分的     </a:t>
            </a:r>
            <a:r>
              <a:rPr lang="en-US" altLang="zh-CN" sz="1200" b="1" dirty="0">
                <a:solidFill>
                  <a:srgbClr val="005390"/>
                </a:solidFill>
              </a:rPr>
              <a:t>PTE</a:t>
            </a:r>
            <a:r>
              <a:rPr lang="zh-CN" altLang="en-US" sz="1200" b="1" dirty="0">
                <a:solidFill>
                  <a:srgbClr val="005390"/>
                </a:solidFill>
              </a:rPr>
              <a:t>、  </a:t>
            </a:r>
            <a:r>
              <a:rPr lang="en-US" altLang="zh-CN" sz="1200" b="1" dirty="0">
                <a:solidFill>
                  <a:srgbClr val="005390"/>
                </a:solidFill>
              </a:rPr>
              <a:t>115</a:t>
            </a:r>
            <a:r>
              <a:rPr lang="zh-CN" altLang="en-US" sz="1200" b="1" dirty="0">
                <a:solidFill>
                  <a:srgbClr val="005390"/>
                </a:solidFill>
              </a:rPr>
              <a:t>分的多邻国（</a:t>
            </a:r>
            <a:r>
              <a:rPr lang="en-US" altLang="zh-CN" sz="1200" b="1" dirty="0">
                <a:solidFill>
                  <a:srgbClr val="005390"/>
                </a:solidFill>
              </a:rPr>
              <a:t>DUOLINGO</a:t>
            </a:r>
            <a:r>
              <a:rPr lang="zh-CN" altLang="en-US" sz="1200" b="1" dirty="0">
                <a:solidFill>
                  <a:srgbClr val="005390"/>
                </a:solidFill>
              </a:rPr>
              <a:t>）、</a:t>
            </a:r>
            <a:r>
              <a:rPr lang="en-US" altLang="zh-CN" sz="1200" b="1" dirty="0">
                <a:solidFill>
                  <a:srgbClr val="005390"/>
                </a:solidFill>
              </a:rPr>
              <a:t>1</a:t>
            </a:r>
            <a:r>
              <a:rPr lang="zh-CN" altLang="en-US" sz="1200" b="1" dirty="0">
                <a:solidFill>
                  <a:srgbClr val="005390"/>
                </a:solidFill>
              </a:rPr>
              <a:t>级的</a:t>
            </a:r>
            <a:r>
              <a:rPr lang="en-US" altLang="zh-CN" sz="1200" b="1" dirty="0">
                <a:solidFill>
                  <a:srgbClr val="005390"/>
                </a:solidFill>
              </a:rPr>
              <a:t>EIKEN</a:t>
            </a:r>
            <a:r>
              <a:rPr lang="zh-CN" altLang="en-US" sz="1200" b="1" dirty="0">
                <a:solidFill>
                  <a:srgbClr val="005390"/>
                </a:solidFill>
              </a:rPr>
              <a:t>、</a:t>
            </a:r>
            <a:r>
              <a:rPr lang="en-US" altLang="zh-CN" sz="1200" b="1" dirty="0">
                <a:solidFill>
                  <a:srgbClr val="005390"/>
                </a:solidFill>
              </a:rPr>
              <a:t>169</a:t>
            </a:r>
            <a:r>
              <a:rPr lang="zh-CN" altLang="en-US" sz="1200" b="1" dirty="0">
                <a:solidFill>
                  <a:srgbClr val="005390"/>
                </a:solidFill>
              </a:rPr>
              <a:t>分的剑桥英语考试、</a:t>
            </a:r>
            <a:r>
              <a:rPr lang="en-US" altLang="zh-CN" sz="1200" b="1" dirty="0">
                <a:solidFill>
                  <a:srgbClr val="005390"/>
                </a:solidFill>
              </a:rPr>
              <a:t>690</a:t>
            </a:r>
            <a:r>
              <a:rPr lang="zh-CN" altLang="en-US" sz="1200" b="1" dirty="0">
                <a:solidFill>
                  <a:srgbClr val="005390"/>
                </a:solidFill>
              </a:rPr>
              <a:t>分的托业或者</a:t>
            </a:r>
            <a:r>
              <a:rPr lang="en-US" altLang="zh-CN" sz="1200" b="1" dirty="0">
                <a:solidFill>
                  <a:srgbClr val="005390"/>
                </a:solidFill>
              </a:rPr>
              <a:t>ESL</a:t>
            </a:r>
            <a:r>
              <a:rPr lang="zh-CN" altLang="en-US" sz="1200" b="1" dirty="0">
                <a:solidFill>
                  <a:srgbClr val="005390"/>
                </a:solidFill>
              </a:rPr>
              <a:t>课程的</a:t>
            </a:r>
            <a:r>
              <a:rPr lang="en-US" altLang="zh-CN" sz="1200" b="1" dirty="0">
                <a:solidFill>
                  <a:srgbClr val="005390"/>
                </a:solidFill>
              </a:rPr>
              <a:t>6</a:t>
            </a:r>
            <a:r>
              <a:rPr lang="zh-CN" altLang="en-US" sz="1200" b="1" dirty="0">
                <a:solidFill>
                  <a:srgbClr val="005390"/>
                </a:solidFill>
              </a:rPr>
              <a:t>级。</a:t>
            </a:r>
            <a:endParaRPr lang="en-US" altLang="zh-CN" sz="1200" b="1" dirty="0">
              <a:solidFill>
                <a:srgbClr val="005390"/>
              </a:solidFill>
            </a:endParaRPr>
          </a:p>
          <a:p>
            <a:pPr marL="152400" lvl="0" algn="l" rtl="0">
              <a:spcBef>
                <a:spcPts val="0"/>
              </a:spcBef>
              <a:spcAft>
                <a:spcPts val="0"/>
              </a:spcAft>
              <a:buClr>
                <a:srgbClr val="005390"/>
              </a:buClr>
              <a:buSzPts val="1200"/>
            </a:pPr>
            <a:endParaRPr lang="en-US" altLang="zh-CN" sz="1200" b="1" dirty="0">
              <a:solidFill>
                <a:srgbClr val="005390"/>
              </a:solidFill>
            </a:endParaRPr>
          </a:p>
          <a:p>
            <a:pPr marL="152400" lvl="0" algn="l" rtl="0">
              <a:spcBef>
                <a:spcPts val="0"/>
              </a:spcBef>
              <a:spcAft>
                <a:spcPts val="0"/>
              </a:spcAft>
              <a:buClr>
                <a:srgbClr val="005390"/>
              </a:buClr>
              <a:buSzPts val="1200"/>
            </a:pPr>
            <a:r>
              <a:rPr lang="zh-CN" altLang="en-US" sz="1200" b="1" dirty="0">
                <a:solidFill>
                  <a:srgbClr val="005390"/>
                </a:solidFill>
              </a:rPr>
              <a:t>       如果语言成绩不达标，可以申请安排额外的面试。</a:t>
            </a:r>
            <a:endParaRPr lang="en-US" altLang="zh-CN" sz="1200" b="1" dirty="0">
              <a:solidFill>
                <a:srgbClr val="005390"/>
              </a:solidFill>
            </a:endParaRPr>
          </a:p>
        </p:txBody>
      </p:sp>
      <p:sp>
        <p:nvSpPr>
          <p:cNvPr id="537" name="Google Shape;537;p25"/>
          <p:cNvSpPr txBox="1"/>
          <p:nvPr/>
        </p:nvSpPr>
        <p:spPr>
          <a:xfrm>
            <a:off x="5351803" y="4095048"/>
            <a:ext cx="3358079" cy="795632"/>
          </a:xfrm>
          <a:prstGeom prst="rect">
            <a:avLst/>
          </a:prstGeom>
          <a:noFill/>
          <a:ln>
            <a:noFill/>
          </a:ln>
        </p:spPr>
        <p:txBody>
          <a:bodyPr spcFirstLastPara="1" wrap="square" lIns="91425" tIns="45700" rIns="91425" bIns="45700" anchor="ctr" anchorCtr="0">
            <a:noAutofit/>
          </a:bodyPr>
          <a:lstStyle/>
          <a:p>
            <a:pPr marL="0" marR="0" lvl="0" indent="0" algn="r" rtl="0">
              <a:lnSpc>
                <a:spcPct val="110000"/>
              </a:lnSpc>
              <a:spcBef>
                <a:spcPts val="0"/>
              </a:spcBef>
              <a:spcAft>
                <a:spcPts val="0"/>
              </a:spcAft>
              <a:buClr>
                <a:schemeClr val="lt1"/>
              </a:buClr>
              <a:buSzPts val="2700"/>
              <a:buFont typeface="Arial"/>
              <a:buNone/>
            </a:pPr>
            <a:r>
              <a:rPr lang="en-US" sz="2700" b="1" i="0" u="none" strike="noStrike" cap="none">
                <a:solidFill>
                  <a:schemeClr val="lt1"/>
                </a:solidFill>
                <a:latin typeface="Arial"/>
                <a:ea typeface="Arial"/>
                <a:cs typeface="Arial"/>
                <a:sym typeface="Arial"/>
              </a:rPr>
              <a:t>Simple Portfolio Presentation</a:t>
            </a:r>
            <a:endParaRPr sz="1400" b="0" i="0" u="none" strike="noStrike" cap="none">
              <a:solidFill>
                <a:srgbClr val="000000"/>
              </a:solidFill>
              <a:latin typeface="Arial"/>
              <a:ea typeface="Arial"/>
              <a:cs typeface="Arial"/>
              <a:sym typeface="Arial"/>
            </a:endParaRPr>
          </a:p>
        </p:txBody>
      </p:sp>
      <p:sp>
        <p:nvSpPr>
          <p:cNvPr id="538" name="Google Shape;538;p25"/>
          <p:cNvSpPr/>
          <p:nvPr/>
        </p:nvSpPr>
        <p:spPr>
          <a:xfrm>
            <a:off x="727237" y="413176"/>
            <a:ext cx="30834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zh-CN" altLang="en-US" sz="2800" b="1" i="0" u="none" strike="noStrike" cap="none" dirty="0">
                <a:solidFill>
                  <a:srgbClr val="836B22"/>
                </a:solidFill>
                <a:latin typeface="Arial"/>
                <a:ea typeface="Arial"/>
                <a:cs typeface="Arial"/>
                <a:sym typeface="Arial"/>
              </a:rPr>
              <a:t>申请标准</a:t>
            </a:r>
            <a:endParaRPr lang="en-US" altLang="zh-CN" sz="2800" b="1" i="0" u="none" strike="noStrike" cap="none" dirty="0">
              <a:solidFill>
                <a:srgbClr val="836B22"/>
              </a:solidFill>
              <a:latin typeface="Arial"/>
              <a:ea typeface="Arial"/>
              <a:cs typeface="Arial"/>
              <a:sym typeface="Arial"/>
            </a:endParaRPr>
          </a:p>
        </p:txBody>
      </p:sp>
      <p:pic>
        <p:nvPicPr>
          <p:cNvPr id="539" name="Google Shape;539;p25" descr="A picture containing table, food, cup&#10;&#10;Description automatically generated"/>
          <p:cNvPicPr preferRelativeResize="0">
            <a:picLocks noGrp="1"/>
          </p:cNvPicPr>
          <p:nvPr>
            <p:ph type="pic" idx="2"/>
          </p:nvPr>
        </p:nvPicPr>
        <p:blipFill rotWithShape="1">
          <a:blip r:embed="rId3">
            <a:alphaModFix/>
          </a:blip>
          <a:srcRect l="15035" r="15034"/>
          <a:stretch/>
        </p:blipFill>
        <p:spPr>
          <a:xfrm>
            <a:off x="4450893" y="0"/>
            <a:ext cx="5438934" cy="5143500"/>
          </a:xfrm>
          <a:prstGeom prst="rect">
            <a:avLst/>
          </a:prstGeom>
          <a:solidFill>
            <a:srgbClr val="F2F2F2"/>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graphicFrame>
        <p:nvGraphicFramePr>
          <p:cNvPr id="544" name="Google Shape;544;p27"/>
          <p:cNvGraphicFramePr/>
          <p:nvPr>
            <p:extLst>
              <p:ext uri="{D42A27DB-BD31-4B8C-83A1-F6EECF244321}">
                <p14:modId xmlns:p14="http://schemas.microsoft.com/office/powerpoint/2010/main" val="3955693518"/>
              </p:ext>
            </p:extLst>
          </p:nvPr>
        </p:nvGraphicFramePr>
        <p:xfrm>
          <a:off x="360217" y="1468582"/>
          <a:ext cx="8569038" cy="3094149"/>
        </p:xfrm>
        <a:graphic>
          <a:graphicData uri="http://schemas.openxmlformats.org/drawingml/2006/table">
            <a:tbl>
              <a:tblPr firstRow="1" bandRow="1">
                <a:noFill/>
                <a:tableStyleId>{7F85F89E-6C82-45D2-A917-6A78B10623D3}</a:tableStyleId>
              </a:tblPr>
              <a:tblGrid>
                <a:gridCol w="1323110">
                  <a:extLst>
                    <a:ext uri="{9D8B030D-6E8A-4147-A177-3AD203B41FA5}">
                      <a16:colId xmlns:a16="http://schemas.microsoft.com/office/drawing/2014/main" val="20000"/>
                    </a:ext>
                  </a:extLst>
                </a:gridCol>
                <a:gridCol w="1724891">
                  <a:extLst>
                    <a:ext uri="{9D8B030D-6E8A-4147-A177-3AD203B41FA5}">
                      <a16:colId xmlns:a16="http://schemas.microsoft.com/office/drawing/2014/main" val="20001"/>
                    </a:ext>
                  </a:extLst>
                </a:gridCol>
                <a:gridCol w="2528455">
                  <a:extLst>
                    <a:ext uri="{9D8B030D-6E8A-4147-A177-3AD203B41FA5}">
                      <a16:colId xmlns:a16="http://schemas.microsoft.com/office/drawing/2014/main" val="20002"/>
                    </a:ext>
                  </a:extLst>
                </a:gridCol>
                <a:gridCol w="2992582">
                  <a:extLst>
                    <a:ext uri="{9D8B030D-6E8A-4147-A177-3AD203B41FA5}">
                      <a16:colId xmlns:a16="http://schemas.microsoft.com/office/drawing/2014/main" val="20003"/>
                    </a:ext>
                  </a:extLst>
                </a:gridCol>
              </a:tblGrid>
              <a:tr h="387432">
                <a:tc>
                  <a:txBody>
                    <a:bodyPr/>
                    <a:lstStyle/>
                    <a:p>
                      <a:pPr marL="0" marR="0" lvl="0" indent="0" algn="ctr" rtl="0">
                        <a:lnSpc>
                          <a:spcPct val="100000"/>
                        </a:lnSpc>
                        <a:spcBef>
                          <a:spcPts val="0"/>
                        </a:spcBef>
                        <a:spcAft>
                          <a:spcPts val="0"/>
                        </a:spcAft>
                        <a:buClr>
                          <a:srgbClr val="000000"/>
                        </a:buClr>
                        <a:buSzPts val="1800"/>
                        <a:buFont typeface="Arial"/>
                        <a:buNone/>
                      </a:pPr>
                      <a:r>
                        <a:rPr lang="zh-CN" altLang="en-US" sz="1800" u="none" strike="noStrike" cap="none" dirty="0"/>
                        <a:t>学校</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zh-CN" altLang="en-US" sz="1800" u="none" strike="noStrike" cap="none" dirty="0"/>
                        <a:t>学费</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zh-CN" altLang="en-US" sz="1800" u="none" strike="noStrike" cap="none" dirty="0"/>
                        <a:t>项目时间</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zh-CN" altLang="en-US" sz="1800" u="none" strike="noStrike" cap="none" dirty="0"/>
                        <a:t>拥有博士学位的教职员工</a:t>
                      </a:r>
                      <a:endParaRPr sz="1400" u="none" strike="noStrike" cap="none" dirty="0"/>
                    </a:p>
                  </a:txBody>
                  <a:tcPr marL="91450" marR="91450" marT="45725" marB="45725"/>
                </a:tc>
                <a:extLst>
                  <a:ext uri="{0D108BD9-81ED-4DB2-BD59-A6C34878D82A}">
                    <a16:rowId xmlns:a16="http://schemas.microsoft.com/office/drawing/2014/main" val="10000"/>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UCLA</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120,000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1.5-3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100%</a:t>
                      </a:r>
                      <a:endParaRPr sz="1400" u="none" strike="noStrike" cap="none"/>
                    </a:p>
                  </a:txBody>
                  <a:tcPr marL="91450" marR="91450" marT="45725" marB="45725"/>
                </a:tc>
                <a:extLst>
                  <a:ext uri="{0D108BD9-81ED-4DB2-BD59-A6C34878D82A}">
                    <a16:rowId xmlns:a16="http://schemas.microsoft.com/office/drawing/2014/main" val="10001"/>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USC</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140,000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t>100%</a:t>
                      </a:r>
                      <a:endParaRPr sz="1400" u="none" strike="noStrike" cap="none"/>
                    </a:p>
                  </a:txBody>
                  <a:tcPr marL="91450" marR="91450" marT="45725" marB="45725"/>
                </a:tc>
                <a:extLst>
                  <a:ext uri="{0D108BD9-81ED-4DB2-BD59-A6C34878D82A}">
                    <a16:rowId xmlns:a16="http://schemas.microsoft.com/office/drawing/2014/main" val="10002"/>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UCR</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1.5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90%</a:t>
                      </a:r>
                      <a:endParaRPr sz="1400" u="none" strike="noStrike" cap="none"/>
                    </a:p>
                  </a:txBody>
                  <a:tcPr marL="91450" marR="91450" marT="45725" marB="45725"/>
                </a:tc>
                <a:extLst>
                  <a:ext uri="{0D108BD9-81ED-4DB2-BD59-A6C34878D82A}">
                    <a16:rowId xmlns:a16="http://schemas.microsoft.com/office/drawing/2014/main" val="10003"/>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CSULB</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60,000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85%</a:t>
                      </a:r>
                      <a:endParaRPr sz="1400" u="none" strike="noStrike" cap="none"/>
                    </a:p>
                  </a:txBody>
                  <a:tcPr marL="91450" marR="91450" marT="45725" marB="45725"/>
                </a:tc>
                <a:extLst>
                  <a:ext uri="{0D108BD9-81ED-4DB2-BD59-A6C34878D82A}">
                    <a16:rowId xmlns:a16="http://schemas.microsoft.com/office/drawing/2014/main" val="10004"/>
                  </a:ext>
                </a:extLst>
              </a:tr>
              <a:tr h="3821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CSUF</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60,000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t>85%</a:t>
                      </a:r>
                      <a:endParaRPr sz="1400" u="none" strike="noStrike" cap="none"/>
                    </a:p>
                  </a:txBody>
                  <a:tcPr marL="91450" marR="91450" marT="45725" marB="45725"/>
                </a:tc>
                <a:extLst>
                  <a:ext uri="{0D108BD9-81ED-4DB2-BD59-A6C34878D82A}">
                    <a16:rowId xmlns:a16="http://schemas.microsoft.com/office/drawing/2014/main" val="10005"/>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Chapman</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80%</a:t>
                      </a:r>
                      <a:endParaRPr sz="1400" u="none" strike="noStrike" cap="none"/>
                    </a:p>
                  </a:txBody>
                  <a:tcPr marL="91450" marR="91450" marT="45725" marB="45725"/>
                </a:tc>
                <a:extLst>
                  <a:ext uri="{0D108BD9-81ED-4DB2-BD59-A6C34878D82A}">
                    <a16:rowId xmlns:a16="http://schemas.microsoft.com/office/drawing/2014/main" val="10006"/>
                  </a:ext>
                </a:extLst>
              </a:tr>
              <a:tr h="3874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Virscend</a:t>
                      </a:r>
                      <a:endParaRPr sz="18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24,000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 </a:t>
                      </a:r>
                      <a:r>
                        <a:rPr lang="en-US" sz="1800" u="none" strike="noStrike" cap="none" dirty="0"/>
                        <a:t>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90%</a:t>
                      </a:r>
                      <a:endParaRPr sz="14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
        <p:nvSpPr>
          <p:cNvPr id="545" name="Google Shape;545;p27"/>
          <p:cNvSpPr txBox="1"/>
          <p:nvPr/>
        </p:nvSpPr>
        <p:spPr>
          <a:xfrm>
            <a:off x="2167282" y="679880"/>
            <a:ext cx="777686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zh-CN" altLang="en-US" sz="3600" b="1" i="0" u="none" strike="noStrike" cap="none" dirty="0">
                <a:solidFill>
                  <a:srgbClr val="836B22"/>
                </a:solidFill>
                <a:latin typeface="Arial Black"/>
                <a:ea typeface="Arial Black"/>
                <a:cs typeface="Arial Black"/>
                <a:sym typeface="Arial Black"/>
              </a:rPr>
              <a:t>其他</a:t>
            </a:r>
            <a:r>
              <a:rPr lang="en-US" altLang="zh-CN" sz="3600" b="1" i="0" u="none" strike="noStrike" cap="none" dirty="0">
                <a:solidFill>
                  <a:srgbClr val="836B22"/>
                </a:solidFill>
                <a:latin typeface="Arial Black"/>
                <a:ea typeface="Arial Black"/>
                <a:cs typeface="Arial Black"/>
                <a:sym typeface="Arial Black"/>
              </a:rPr>
              <a:t>MBA</a:t>
            </a:r>
            <a:r>
              <a:rPr lang="zh-CN" altLang="en-US" sz="3600" b="1" i="0" u="none" strike="noStrike" cap="none" dirty="0">
                <a:solidFill>
                  <a:srgbClr val="836B22"/>
                </a:solidFill>
                <a:latin typeface="Arial Black"/>
                <a:ea typeface="Arial Black"/>
                <a:cs typeface="Arial Black"/>
                <a:sym typeface="Arial Black"/>
              </a:rPr>
              <a:t>课程的比较</a:t>
            </a:r>
            <a:endParaRPr sz="1400" b="0" i="0" u="none" strike="noStrike" cap="none" dirty="0">
              <a:solidFill>
                <a:srgbClr val="000000"/>
              </a:solidFill>
              <a:latin typeface="Arial"/>
              <a:ea typeface="Arial"/>
              <a:cs typeface="Arial"/>
              <a:sym typeface="Arial"/>
            </a:endParaRPr>
          </a:p>
        </p:txBody>
      </p:sp>
      <p:sp>
        <p:nvSpPr>
          <p:cNvPr id="546" name="Google Shape;546;p27"/>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15</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8"/>
          <p:cNvSpPr/>
          <p:nvPr/>
        </p:nvSpPr>
        <p:spPr>
          <a:xfrm>
            <a:off x="937342" y="3371296"/>
            <a:ext cx="1935900" cy="1389900"/>
          </a:xfrm>
          <a:prstGeom prst="rect">
            <a:avLst/>
          </a:pr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52" name="Google Shape;552;p28"/>
          <p:cNvSpPr/>
          <p:nvPr/>
        </p:nvSpPr>
        <p:spPr>
          <a:xfrm>
            <a:off x="2869871" y="3033781"/>
            <a:ext cx="1935900" cy="1389900"/>
          </a:xfrm>
          <a:prstGeom prst="rect">
            <a:avLst/>
          </a:pr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53" name="Google Shape;553;p28"/>
          <p:cNvSpPr/>
          <p:nvPr/>
        </p:nvSpPr>
        <p:spPr>
          <a:xfrm>
            <a:off x="4802397" y="2690508"/>
            <a:ext cx="1935900" cy="13899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54" name="Google Shape;554;p28"/>
          <p:cNvSpPr/>
          <p:nvPr/>
        </p:nvSpPr>
        <p:spPr>
          <a:xfrm>
            <a:off x="6734926" y="2326691"/>
            <a:ext cx="1935900" cy="1389900"/>
          </a:xfrm>
          <a:prstGeom prst="rect">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55" name="Google Shape;555;p28"/>
          <p:cNvSpPr/>
          <p:nvPr/>
        </p:nvSpPr>
        <p:spPr>
          <a:xfrm>
            <a:off x="937254" y="4406400"/>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56" name="Google Shape;556;p28"/>
          <p:cNvSpPr/>
          <p:nvPr/>
        </p:nvSpPr>
        <p:spPr>
          <a:xfrm>
            <a:off x="2869782" y="4064150"/>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57" name="Google Shape;557;p28"/>
          <p:cNvSpPr/>
          <p:nvPr/>
        </p:nvSpPr>
        <p:spPr>
          <a:xfrm>
            <a:off x="4802310" y="3720878"/>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58" name="Google Shape;558;p28"/>
          <p:cNvSpPr/>
          <p:nvPr/>
        </p:nvSpPr>
        <p:spPr>
          <a:xfrm>
            <a:off x="6734838" y="3366536"/>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59" name="Google Shape;559;p28"/>
          <p:cNvSpPr txBox="1"/>
          <p:nvPr/>
        </p:nvSpPr>
        <p:spPr>
          <a:xfrm>
            <a:off x="2271028" y="3316810"/>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a:solidFill>
                  <a:schemeClr val="lt1"/>
                </a:solidFill>
                <a:latin typeface="Arial"/>
                <a:ea typeface="Arial"/>
                <a:cs typeface="Arial"/>
                <a:sym typeface="Arial"/>
              </a:rPr>
              <a:t>A</a:t>
            </a:r>
            <a:endParaRPr sz="4050" b="1" i="0" u="none" strike="noStrike" cap="none">
              <a:solidFill>
                <a:schemeClr val="lt1"/>
              </a:solidFill>
              <a:latin typeface="Arial"/>
              <a:ea typeface="Arial"/>
              <a:cs typeface="Arial"/>
              <a:sym typeface="Arial"/>
            </a:endParaRPr>
          </a:p>
        </p:txBody>
      </p:sp>
      <p:sp>
        <p:nvSpPr>
          <p:cNvPr id="560" name="Google Shape;560;p28"/>
          <p:cNvSpPr txBox="1"/>
          <p:nvPr/>
        </p:nvSpPr>
        <p:spPr>
          <a:xfrm>
            <a:off x="4215978" y="2964328"/>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a:solidFill>
                  <a:schemeClr val="lt1"/>
                </a:solidFill>
                <a:latin typeface="Arial"/>
                <a:ea typeface="Arial"/>
                <a:cs typeface="Arial"/>
                <a:sym typeface="Arial"/>
              </a:rPr>
              <a:t>B</a:t>
            </a:r>
            <a:endParaRPr sz="4050" b="1" i="0" u="none" strike="noStrike" cap="none">
              <a:solidFill>
                <a:schemeClr val="lt1"/>
              </a:solidFill>
              <a:latin typeface="Arial"/>
              <a:ea typeface="Arial"/>
              <a:cs typeface="Arial"/>
              <a:sym typeface="Arial"/>
            </a:endParaRPr>
          </a:p>
        </p:txBody>
      </p:sp>
      <p:sp>
        <p:nvSpPr>
          <p:cNvPr id="561" name="Google Shape;561;p28"/>
          <p:cNvSpPr txBox="1"/>
          <p:nvPr/>
        </p:nvSpPr>
        <p:spPr>
          <a:xfrm>
            <a:off x="6160927" y="2611846"/>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a:solidFill>
                  <a:schemeClr val="lt1"/>
                </a:solidFill>
                <a:latin typeface="Arial"/>
                <a:ea typeface="Arial"/>
                <a:cs typeface="Arial"/>
                <a:sym typeface="Arial"/>
              </a:rPr>
              <a:t>C</a:t>
            </a:r>
            <a:endParaRPr sz="4050" b="1" i="0" u="none" strike="noStrike" cap="none">
              <a:solidFill>
                <a:schemeClr val="lt1"/>
              </a:solidFill>
              <a:latin typeface="Arial"/>
              <a:ea typeface="Arial"/>
              <a:cs typeface="Arial"/>
              <a:sym typeface="Arial"/>
            </a:endParaRPr>
          </a:p>
        </p:txBody>
      </p:sp>
      <p:sp>
        <p:nvSpPr>
          <p:cNvPr id="562" name="Google Shape;562;p28"/>
          <p:cNvSpPr txBox="1"/>
          <p:nvPr/>
        </p:nvSpPr>
        <p:spPr>
          <a:xfrm>
            <a:off x="8105877" y="2259364"/>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a:solidFill>
                  <a:schemeClr val="lt1"/>
                </a:solidFill>
                <a:latin typeface="Arial"/>
                <a:ea typeface="Arial"/>
                <a:cs typeface="Arial"/>
                <a:sym typeface="Arial"/>
              </a:rPr>
              <a:t>D</a:t>
            </a:r>
            <a:endParaRPr sz="4050" b="1" i="0" u="none" strike="noStrike" cap="none">
              <a:solidFill>
                <a:schemeClr val="lt1"/>
              </a:solidFill>
              <a:latin typeface="Arial"/>
              <a:ea typeface="Arial"/>
              <a:cs typeface="Arial"/>
              <a:sym typeface="Arial"/>
            </a:endParaRPr>
          </a:p>
        </p:txBody>
      </p:sp>
      <p:sp>
        <p:nvSpPr>
          <p:cNvPr id="563" name="Google Shape;563;p28"/>
          <p:cNvSpPr txBox="1"/>
          <p:nvPr/>
        </p:nvSpPr>
        <p:spPr>
          <a:xfrm>
            <a:off x="1064447" y="3849146"/>
            <a:ext cx="1693500" cy="523200"/>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altLang="en-US" dirty="0">
                <a:solidFill>
                  <a:schemeClr val="lt1"/>
                </a:solidFill>
              </a:rPr>
              <a:t>请访问</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u="sng" dirty="0">
                <a:solidFill>
                  <a:schemeClr val="lt1"/>
                </a:solidFill>
              </a:rPr>
              <a:t>www.virscend.</a:t>
            </a:r>
            <a:r>
              <a:rPr lang="en-US" altLang="zh-CN" u="sng" dirty="0">
                <a:solidFill>
                  <a:schemeClr val="lt1"/>
                </a:solidFill>
              </a:rPr>
              <a:t>edu</a:t>
            </a:r>
            <a:endParaRPr sz="1400" b="0" i="0" u="none" strike="noStrike" cap="none" dirty="0">
              <a:solidFill>
                <a:schemeClr val="lt1"/>
              </a:solidFill>
              <a:latin typeface="Arial"/>
              <a:ea typeface="Arial"/>
              <a:cs typeface="Arial"/>
              <a:sym typeface="Arial"/>
            </a:endParaRPr>
          </a:p>
        </p:txBody>
      </p:sp>
      <p:sp>
        <p:nvSpPr>
          <p:cNvPr id="564" name="Google Shape;564;p28"/>
          <p:cNvSpPr txBox="1"/>
          <p:nvPr/>
        </p:nvSpPr>
        <p:spPr>
          <a:xfrm>
            <a:off x="1337515" y="4478256"/>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a:ea typeface="Arial"/>
                <a:cs typeface="Arial"/>
                <a:sym typeface="Arial"/>
              </a:rPr>
              <a:t>Step A</a:t>
            </a:r>
            <a:endParaRPr sz="1350" b="1" i="0" u="none" strike="noStrike" cap="none">
              <a:solidFill>
                <a:schemeClr val="lt1"/>
              </a:solidFill>
              <a:latin typeface="Arial"/>
              <a:ea typeface="Arial"/>
              <a:cs typeface="Arial"/>
              <a:sym typeface="Arial"/>
            </a:endParaRPr>
          </a:p>
        </p:txBody>
      </p:sp>
      <p:sp>
        <p:nvSpPr>
          <p:cNvPr id="565" name="Google Shape;565;p28"/>
          <p:cNvSpPr txBox="1"/>
          <p:nvPr/>
        </p:nvSpPr>
        <p:spPr>
          <a:xfrm>
            <a:off x="3271181" y="4130282"/>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a:ea typeface="Arial"/>
                <a:cs typeface="Arial"/>
                <a:sym typeface="Arial"/>
              </a:rPr>
              <a:t>Step B</a:t>
            </a:r>
            <a:endParaRPr sz="1350" b="1" i="0" u="none" strike="noStrike" cap="none">
              <a:solidFill>
                <a:schemeClr val="lt1"/>
              </a:solidFill>
              <a:latin typeface="Arial"/>
              <a:ea typeface="Arial"/>
              <a:cs typeface="Arial"/>
              <a:sym typeface="Arial"/>
            </a:endParaRPr>
          </a:p>
        </p:txBody>
      </p:sp>
      <p:sp>
        <p:nvSpPr>
          <p:cNvPr id="566" name="Google Shape;566;p28"/>
          <p:cNvSpPr txBox="1"/>
          <p:nvPr/>
        </p:nvSpPr>
        <p:spPr>
          <a:xfrm>
            <a:off x="5204848" y="3782309"/>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a:ea typeface="Arial"/>
                <a:cs typeface="Arial"/>
                <a:sym typeface="Arial"/>
              </a:rPr>
              <a:t>Step C</a:t>
            </a:r>
            <a:endParaRPr sz="1350" b="1" i="0" u="none" strike="noStrike" cap="none">
              <a:solidFill>
                <a:schemeClr val="lt1"/>
              </a:solidFill>
              <a:latin typeface="Arial"/>
              <a:ea typeface="Arial"/>
              <a:cs typeface="Arial"/>
              <a:sym typeface="Arial"/>
            </a:endParaRPr>
          </a:p>
        </p:txBody>
      </p:sp>
      <p:sp>
        <p:nvSpPr>
          <p:cNvPr id="567" name="Google Shape;567;p28"/>
          <p:cNvSpPr txBox="1"/>
          <p:nvPr/>
        </p:nvSpPr>
        <p:spPr>
          <a:xfrm>
            <a:off x="7138513" y="3434334"/>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a:ea typeface="Arial"/>
                <a:cs typeface="Arial"/>
                <a:sym typeface="Arial"/>
              </a:rPr>
              <a:t>Step D</a:t>
            </a:r>
            <a:endParaRPr sz="1350" b="1" i="0" u="none" strike="noStrike" cap="none">
              <a:solidFill>
                <a:schemeClr val="lt1"/>
              </a:solidFill>
              <a:latin typeface="Arial"/>
              <a:ea typeface="Arial"/>
              <a:cs typeface="Arial"/>
              <a:sym typeface="Arial"/>
            </a:endParaRPr>
          </a:p>
        </p:txBody>
      </p:sp>
      <p:sp>
        <p:nvSpPr>
          <p:cNvPr id="568" name="Google Shape;568;p28"/>
          <p:cNvSpPr txBox="1"/>
          <p:nvPr/>
        </p:nvSpPr>
        <p:spPr>
          <a:xfrm>
            <a:off x="2921762" y="3563356"/>
            <a:ext cx="1837800" cy="523180"/>
          </a:xfrm>
          <a:prstGeom prst="rect">
            <a:avLst/>
          </a:prstGeom>
          <a:noFill/>
          <a:ln>
            <a:noFill/>
          </a:ln>
        </p:spPr>
        <p:txBody>
          <a:bodyPr spcFirstLastPara="1" wrap="square" lIns="108000"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zh-CN" altLang="en-US" sz="1400" b="0" i="0" u="sng" strike="noStrike" cap="none"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点击研究生项目，然后点击立即申请</a:t>
            </a:r>
            <a:endParaRPr sz="1400" b="0" i="0" u="none" strike="noStrike" cap="none" dirty="0">
              <a:solidFill>
                <a:schemeClr val="bg1"/>
              </a:solidFill>
              <a:latin typeface="Arial"/>
              <a:ea typeface="Arial"/>
              <a:cs typeface="Arial"/>
              <a:sym typeface="Arial"/>
            </a:endParaRPr>
          </a:p>
        </p:txBody>
      </p:sp>
      <p:sp>
        <p:nvSpPr>
          <p:cNvPr id="569" name="Google Shape;569;p28"/>
          <p:cNvSpPr txBox="1"/>
          <p:nvPr/>
        </p:nvSpPr>
        <p:spPr>
          <a:xfrm>
            <a:off x="4755361" y="3299609"/>
            <a:ext cx="2037300" cy="307736"/>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altLang="en-US" sz="1400" b="0" i="0" u="none" strike="noStrike" cap="none" dirty="0">
                <a:solidFill>
                  <a:schemeClr val="lt1"/>
                </a:solidFill>
                <a:latin typeface="Arial"/>
                <a:ea typeface="Arial"/>
                <a:cs typeface="Arial"/>
                <a:sym typeface="Arial"/>
              </a:rPr>
              <a:t>完成申请并收集文件</a:t>
            </a:r>
            <a:endParaRPr sz="1400" b="0" i="0" u="none" strike="noStrike" cap="none" dirty="0">
              <a:solidFill>
                <a:srgbClr val="000000"/>
              </a:solidFill>
              <a:latin typeface="Arial"/>
              <a:ea typeface="Arial"/>
              <a:cs typeface="Arial"/>
              <a:sym typeface="Arial"/>
            </a:endParaRPr>
          </a:p>
        </p:txBody>
      </p:sp>
      <p:sp>
        <p:nvSpPr>
          <p:cNvPr id="570" name="Google Shape;570;p28"/>
          <p:cNvSpPr txBox="1"/>
          <p:nvPr/>
        </p:nvSpPr>
        <p:spPr>
          <a:xfrm>
            <a:off x="6845486" y="2982405"/>
            <a:ext cx="1707900" cy="307800"/>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zh-CN" altLang="en-US" sz="1400" b="0" i="0" u="none" strike="noStrike" cap="none" dirty="0">
                <a:solidFill>
                  <a:schemeClr val="lt1"/>
                </a:solidFill>
                <a:latin typeface="Arial"/>
                <a:ea typeface="Arial"/>
                <a:cs typeface="Arial"/>
                <a:sym typeface="Arial"/>
              </a:rPr>
              <a:t>完成且提交申请</a:t>
            </a:r>
            <a:endParaRPr sz="1400" b="0" i="0" u="none" strike="noStrike" cap="none" dirty="0">
              <a:solidFill>
                <a:srgbClr val="000000"/>
              </a:solidFill>
              <a:latin typeface="Arial"/>
              <a:ea typeface="Arial"/>
              <a:cs typeface="Arial"/>
              <a:sym typeface="Arial"/>
            </a:endParaRPr>
          </a:p>
        </p:txBody>
      </p:sp>
      <p:sp>
        <p:nvSpPr>
          <p:cNvPr id="571" name="Google Shape;571;p28"/>
          <p:cNvSpPr/>
          <p:nvPr/>
        </p:nvSpPr>
        <p:spPr>
          <a:xfrm rot="-10121404">
            <a:off x="6247382" y="1382395"/>
            <a:ext cx="701571" cy="1432436"/>
          </a:xfrm>
          <a:custGeom>
            <a:avLst/>
            <a:gdLst/>
            <a:ahLst/>
            <a:cxnLst/>
            <a:rect l="l" t="t" r="r" b="b"/>
            <a:pathLst>
              <a:path w="3669051" h="7491301" extrusionOk="0">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72" name="Google Shape;572;p28"/>
          <p:cNvSpPr/>
          <p:nvPr/>
        </p:nvSpPr>
        <p:spPr>
          <a:xfrm>
            <a:off x="7166874" y="2476087"/>
            <a:ext cx="369236" cy="0"/>
          </a:xfrm>
          <a:custGeom>
            <a:avLst/>
            <a:gdLst/>
            <a:ahLst/>
            <a:cxnLst/>
            <a:rect l="l" t="t" r="r" b="b"/>
            <a:pathLst>
              <a:path w="3210745" h="2940925" extrusionOk="0">
                <a:moveTo>
                  <a:pt x="340528" y="0"/>
                </a:moveTo>
                <a:cubicBezTo>
                  <a:pt x="280875" y="0"/>
                  <a:pt x="232516" y="0"/>
                  <a:pt x="232516" y="0"/>
                </a:cubicBezTo>
                <a:cubicBezTo>
                  <a:pt x="232516" y="0"/>
                  <a:pt x="280875" y="0"/>
                  <a:pt x="340528" y="0"/>
                </a:cubicBezTo>
                <a:cubicBezTo>
                  <a:pt x="400181" y="0"/>
                  <a:pt x="448540" y="0"/>
                  <a:pt x="448540" y="0"/>
                </a:cubicBezTo>
                <a:cubicBezTo>
                  <a:pt x="448540" y="0"/>
                  <a:pt x="400181" y="0"/>
                  <a:pt x="340528" y="0"/>
                </a:cubicBezTo>
                <a:close/>
                <a:moveTo>
                  <a:pt x="1821636" y="0"/>
                </a:moveTo>
                <a:cubicBezTo>
                  <a:pt x="1920275" y="0"/>
                  <a:pt x="2051571" y="0"/>
                  <a:pt x="2102482" y="0"/>
                </a:cubicBezTo>
                <a:cubicBezTo>
                  <a:pt x="2192513" y="0"/>
                  <a:pt x="1575154" y="0"/>
                  <a:pt x="2006019" y="0"/>
                </a:cubicBezTo>
                <a:cubicBezTo>
                  <a:pt x="2310412" y="0"/>
                  <a:pt x="2473326" y="0"/>
                  <a:pt x="2803442" y="0"/>
                </a:cubicBezTo>
                <a:cubicBezTo>
                  <a:pt x="3103547" y="0"/>
                  <a:pt x="3152850" y="0"/>
                  <a:pt x="3002798" y="0"/>
                </a:cubicBezTo>
                <a:cubicBezTo>
                  <a:pt x="3191435" y="0"/>
                  <a:pt x="3347919" y="0"/>
                  <a:pt x="3022090" y="0"/>
                </a:cubicBezTo>
                <a:cubicBezTo>
                  <a:pt x="3332913" y="0"/>
                  <a:pt x="3154994" y="0"/>
                  <a:pt x="2977074" y="0"/>
                </a:cubicBezTo>
                <a:cubicBezTo>
                  <a:pt x="3127127" y="0"/>
                  <a:pt x="3109978" y="0"/>
                  <a:pt x="2957782" y="0"/>
                </a:cubicBezTo>
                <a:cubicBezTo>
                  <a:pt x="2620164" y="0"/>
                  <a:pt x="1747715" y="0"/>
                  <a:pt x="1253613" y="0"/>
                </a:cubicBezTo>
                <a:cubicBezTo>
                  <a:pt x="1018944" y="0"/>
                  <a:pt x="869067" y="0"/>
                  <a:pt x="700568" y="0"/>
                </a:cubicBezTo>
                <a:lnTo>
                  <a:pt x="700568" y="0"/>
                </a:lnTo>
                <a:cubicBezTo>
                  <a:pt x="700568" y="0"/>
                  <a:pt x="648291" y="0"/>
                  <a:pt x="583804" y="0"/>
                </a:cubicBezTo>
                <a:lnTo>
                  <a:pt x="0" y="0"/>
                </a:lnTo>
                <a:lnTo>
                  <a:pt x="0" y="0"/>
                </a:lnTo>
                <a:lnTo>
                  <a:pt x="583804" y="0"/>
                </a:lnTo>
                <a:cubicBezTo>
                  <a:pt x="648291" y="0"/>
                  <a:pt x="700568" y="0"/>
                  <a:pt x="700568" y="0"/>
                </a:cubicBezTo>
                <a:lnTo>
                  <a:pt x="700568" y="0"/>
                </a:lnTo>
                <a:cubicBezTo>
                  <a:pt x="721537" y="0"/>
                  <a:pt x="746526" y="0"/>
                  <a:pt x="784162" y="0"/>
                </a:cubicBezTo>
                <a:cubicBezTo>
                  <a:pt x="831321" y="0"/>
                  <a:pt x="890271" y="0"/>
                  <a:pt x="1034964" y="0"/>
                </a:cubicBezTo>
                <a:cubicBezTo>
                  <a:pt x="1257900" y="0"/>
                  <a:pt x="1628744" y="0"/>
                  <a:pt x="1703770" y="0"/>
                </a:cubicBezTo>
                <a:cubicBezTo>
                  <a:pt x="1715024" y="0"/>
                  <a:pt x="1762452" y="0"/>
                  <a:pt x="1821636" y="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3" name="Google Shape;573;p28"/>
          <p:cNvSpPr txBox="1"/>
          <p:nvPr/>
        </p:nvSpPr>
        <p:spPr>
          <a:xfrm>
            <a:off x="1113922" y="300353"/>
            <a:ext cx="7156800" cy="554100"/>
          </a:xfrm>
          <a:prstGeom prst="rect">
            <a:avLst/>
          </a:prstGeom>
          <a:noFill/>
          <a:ln>
            <a:noFill/>
          </a:ln>
        </p:spPr>
        <p:txBody>
          <a:bodyPr spcFirstLastPara="1" wrap="square" lIns="27000" tIns="0" rIns="2700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zh-CN" altLang="en-US" sz="3600" b="1" i="0" u="none" strike="noStrike" cap="none" dirty="0">
                <a:solidFill>
                  <a:srgbClr val="836B22"/>
                </a:solidFill>
                <a:latin typeface="Arial Black"/>
                <a:ea typeface="Arial Black"/>
                <a:cs typeface="Arial Black"/>
                <a:sym typeface="Arial Black"/>
              </a:rPr>
              <a:t>如何申请 以及被 </a:t>
            </a:r>
            <a:r>
              <a:rPr lang="zh-CN" altLang="en-US" sz="3600" b="1" i="0" u="none" strike="noStrike" cap="none" dirty="0">
                <a:solidFill>
                  <a:srgbClr val="FF0000"/>
                </a:solidFill>
                <a:latin typeface="Arial Black"/>
                <a:ea typeface="Arial Black"/>
                <a:cs typeface="Arial Black"/>
                <a:sym typeface="Arial Black"/>
              </a:rPr>
              <a:t>录取</a:t>
            </a:r>
            <a:r>
              <a:rPr lang="en-US" sz="3600" b="1" i="0" u="none" strike="noStrike" cap="none" dirty="0">
                <a:solidFill>
                  <a:srgbClr val="836B22"/>
                </a:solidFill>
                <a:latin typeface="Arial Black"/>
                <a:ea typeface="Arial Black"/>
                <a:cs typeface="Arial Black"/>
                <a:sym typeface="Arial Black"/>
              </a:rPr>
              <a:t> </a:t>
            </a:r>
            <a:endParaRPr sz="3600" b="1" i="0" u="none" strike="noStrike" cap="none" dirty="0">
              <a:solidFill>
                <a:srgbClr val="FF0000"/>
              </a:solidFill>
              <a:latin typeface="Arial"/>
              <a:ea typeface="Arial"/>
              <a:cs typeface="Arial"/>
              <a:sym typeface="Arial"/>
            </a:endParaRPr>
          </a:p>
        </p:txBody>
      </p:sp>
      <p:sp>
        <p:nvSpPr>
          <p:cNvPr id="574" name="Google Shape;574;p28"/>
          <p:cNvSpPr txBox="1"/>
          <p:nvPr/>
        </p:nvSpPr>
        <p:spPr>
          <a:xfrm>
            <a:off x="6948264" y="48475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16</a:t>
            </a:fld>
            <a:endParaRPr sz="1200" b="0" i="0" u="none" strike="noStrike" cap="none">
              <a:solidFill>
                <a:srgbClr val="7F7F7F"/>
              </a:solidFill>
              <a:latin typeface="Arial"/>
              <a:ea typeface="Arial"/>
              <a:cs typeface="Arial"/>
              <a:sym typeface="Arial"/>
            </a:endParaRPr>
          </a:p>
        </p:txBody>
      </p:sp>
      <p:sp>
        <p:nvSpPr>
          <p:cNvPr id="575" name="Google Shape;575;p28"/>
          <p:cNvSpPr/>
          <p:nvPr/>
        </p:nvSpPr>
        <p:spPr>
          <a:xfrm>
            <a:off x="5018285" y="2734671"/>
            <a:ext cx="366485" cy="367310"/>
          </a:xfrm>
          <a:custGeom>
            <a:avLst/>
            <a:gdLst/>
            <a:ahLst/>
            <a:cxnLst/>
            <a:rect l="l" t="t" r="r" b="b"/>
            <a:pathLst>
              <a:path w="3186824" h="3060919" extrusionOk="0">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6" name="Google Shape;576;p28"/>
          <p:cNvSpPr/>
          <p:nvPr/>
        </p:nvSpPr>
        <p:spPr>
          <a:xfrm>
            <a:off x="6910807" y="2399463"/>
            <a:ext cx="457531" cy="367616"/>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7" name="Google Shape;577;p28"/>
          <p:cNvSpPr/>
          <p:nvPr/>
        </p:nvSpPr>
        <p:spPr>
          <a:xfrm>
            <a:off x="3099907" y="3086970"/>
            <a:ext cx="363471" cy="36650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8" name="Google Shape;578;p28"/>
          <p:cNvSpPr/>
          <p:nvPr/>
        </p:nvSpPr>
        <p:spPr>
          <a:xfrm>
            <a:off x="1038659" y="3401131"/>
            <a:ext cx="458331" cy="364409"/>
          </a:xfrm>
          <a:custGeom>
            <a:avLst/>
            <a:gdLst/>
            <a:ahLst/>
            <a:cxnLst/>
            <a:rect l="l" t="t" r="r" b="b"/>
            <a:pathLst>
              <a:path w="2736304" h="2313707" extrusionOk="0">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79" name="Google Shape;579;p28"/>
          <p:cNvSpPr txBox="1"/>
          <p:nvPr/>
        </p:nvSpPr>
        <p:spPr>
          <a:xfrm>
            <a:off x="937238" y="1206200"/>
            <a:ext cx="4447532" cy="877123"/>
          </a:xfrm>
          <a:prstGeom prst="rect">
            <a:avLst/>
          </a:prstGeom>
          <a:noFill/>
          <a:ln>
            <a:noFill/>
          </a:ln>
        </p:spPr>
        <p:txBody>
          <a:bodyPr spcFirstLastPara="1" wrap="square" lIns="108000"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zh-CN" altLang="en-US" sz="1700" dirty="0">
                <a:solidFill>
                  <a:srgbClr val="262626"/>
                </a:solidFill>
              </a:rPr>
              <a:t>请致电</a:t>
            </a:r>
            <a:r>
              <a:rPr lang="en-US" altLang="zh-CN" sz="1700" dirty="0">
                <a:solidFill>
                  <a:srgbClr val="262626"/>
                </a:solidFill>
              </a:rPr>
              <a:t>+1(949) 502-6252</a:t>
            </a:r>
            <a:r>
              <a:rPr lang="zh-CN" altLang="en-US" sz="1700" dirty="0">
                <a:solidFill>
                  <a:srgbClr val="262626"/>
                </a:solidFill>
              </a:rPr>
              <a:t>或发送邮件至</a:t>
            </a:r>
            <a:r>
              <a:rPr lang="en-US" altLang="zh-CN" sz="1700" u="sng" dirty="0">
                <a:solidFill>
                  <a:srgbClr val="262626"/>
                </a:solidFill>
              </a:rPr>
              <a:t>admission@virscend.edu</a:t>
            </a:r>
            <a:r>
              <a:rPr lang="zh-CN" altLang="en-US" sz="1700" dirty="0">
                <a:solidFill>
                  <a:srgbClr val="262626"/>
                </a:solidFill>
              </a:rPr>
              <a:t>，与招生官交流，并了解您如何从我们的</a:t>
            </a:r>
            <a:r>
              <a:rPr lang="en-US" altLang="zh-CN" sz="1700" dirty="0">
                <a:solidFill>
                  <a:srgbClr val="262626"/>
                </a:solidFill>
              </a:rPr>
              <a:t>MBA</a:t>
            </a:r>
            <a:r>
              <a:rPr lang="zh-CN" altLang="en-US" sz="1700" dirty="0">
                <a:solidFill>
                  <a:srgbClr val="262626"/>
                </a:solidFill>
              </a:rPr>
              <a:t>项目中受益！</a:t>
            </a:r>
            <a:endParaRPr sz="1700" b="0" i="0" u="none" strike="noStrike" cap="none" dirty="0">
              <a:solidFill>
                <a:srgbClr val="26262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0"/>
          <p:cNvSpPr/>
          <p:nvPr/>
        </p:nvSpPr>
        <p:spPr>
          <a:xfrm>
            <a:off x="7308304" y="1923678"/>
            <a:ext cx="365760" cy="457200"/>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585" name="Google Shape;585;p30"/>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17</a:t>
            </a:fld>
            <a:endParaRPr sz="1200" b="0" i="0" u="none" strike="noStrike" cap="none">
              <a:solidFill>
                <a:srgbClr val="7F7F7F"/>
              </a:solidFill>
              <a:latin typeface="Arial"/>
              <a:ea typeface="Arial"/>
              <a:cs typeface="Arial"/>
              <a:sym typeface="Arial"/>
            </a:endParaRPr>
          </a:p>
        </p:txBody>
      </p:sp>
      <p:pic>
        <p:nvPicPr>
          <p:cNvPr id="586" name="Google Shape;586;p30"/>
          <p:cNvPicPr preferRelativeResize="0"/>
          <p:nvPr/>
        </p:nvPicPr>
        <p:blipFill rotWithShape="1">
          <a:blip r:embed="rId3">
            <a:alphaModFix/>
          </a:blip>
          <a:srcRect/>
          <a:stretch/>
        </p:blipFill>
        <p:spPr>
          <a:xfrm>
            <a:off x="644925" y="587623"/>
            <a:ext cx="7429445" cy="4282857"/>
          </a:xfrm>
          <a:prstGeom prst="rect">
            <a:avLst/>
          </a:prstGeom>
          <a:noFill/>
          <a:ln>
            <a:noFill/>
          </a:ln>
        </p:spPr>
      </p:pic>
      <p:sp>
        <p:nvSpPr>
          <p:cNvPr id="587" name="Google Shape;587;p30"/>
          <p:cNvSpPr/>
          <p:nvPr/>
        </p:nvSpPr>
        <p:spPr>
          <a:xfrm>
            <a:off x="3809300" y="1211575"/>
            <a:ext cx="1752300" cy="3324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7F7F7F"/>
              </a:buClr>
              <a:buSzPts val="9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588" name="Google Shape;588;p30"/>
          <p:cNvSpPr/>
          <p:nvPr/>
        </p:nvSpPr>
        <p:spPr>
          <a:xfrm>
            <a:off x="5102621" y="757075"/>
            <a:ext cx="10053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F7F7F"/>
              </a:solidFill>
              <a:latin typeface="Arial"/>
              <a:ea typeface="Arial"/>
              <a:cs typeface="Arial"/>
              <a:sym typeface="Arial"/>
            </a:endParaRPr>
          </a:p>
        </p:txBody>
      </p:sp>
      <p:sp>
        <p:nvSpPr>
          <p:cNvPr id="589" name="Google Shape;589;p30"/>
          <p:cNvSpPr/>
          <p:nvPr/>
        </p:nvSpPr>
        <p:spPr>
          <a:xfrm>
            <a:off x="6110733" y="878624"/>
            <a:ext cx="1857300" cy="6132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7F7F7F"/>
              </a:buClr>
              <a:buSzPts val="9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
          <p:cNvSpPr txBox="1"/>
          <p:nvPr/>
        </p:nvSpPr>
        <p:spPr>
          <a:xfrm>
            <a:off x="1014502" y="771764"/>
            <a:ext cx="40324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zh-CN" altLang="en-US" sz="2800" b="1" i="0" u="sng" strike="noStrike" cap="none" dirty="0">
                <a:solidFill>
                  <a:srgbClr val="003760"/>
                </a:solidFill>
                <a:latin typeface="Arial"/>
                <a:ea typeface="Arial"/>
                <a:cs typeface="Arial"/>
                <a:sym typeface="Arial"/>
              </a:rPr>
              <a:t>目录</a:t>
            </a:r>
            <a:endParaRPr sz="1400" b="0" i="0" u="none" strike="noStrike" cap="none" dirty="0">
              <a:solidFill>
                <a:srgbClr val="000000"/>
              </a:solidFill>
              <a:latin typeface="Arial"/>
              <a:ea typeface="Arial"/>
              <a:cs typeface="Arial"/>
              <a:sym typeface="Arial"/>
            </a:endParaRPr>
          </a:p>
        </p:txBody>
      </p:sp>
      <p:pic>
        <p:nvPicPr>
          <p:cNvPr id="231" name="Google Shape;231;p2"/>
          <p:cNvPicPr preferRelativeResize="0"/>
          <p:nvPr/>
        </p:nvPicPr>
        <p:blipFill rotWithShape="1">
          <a:blip r:embed="rId3">
            <a:alphaModFix/>
          </a:blip>
          <a:srcRect b="11057"/>
          <a:stretch/>
        </p:blipFill>
        <p:spPr>
          <a:xfrm>
            <a:off x="641233" y="1620725"/>
            <a:ext cx="3277344" cy="2616101"/>
          </a:xfrm>
          <a:prstGeom prst="rect">
            <a:avLst/>
          </a:prstGeom>
          <a:noFill/>
          <a:ln>
            <a:noFill/>
          </a:ln>
        </p:spPr>
      </p:pic>
      <p:grpSp>
        <p:nvGrpSpPr>
          <p:cNvPr id="232" name="Google Shape;232;p2"/>
          <p:cNvGrpSpPr/>
          <p:nvPr/>
        </p:nvGrpSpPr>
        <p:grpSpPr>
          <a:xfrm>
            <a:off x="-1553658" y="-289775"/>
            <a:ext cx="10530552" cy="6011082"/>
            <a:chOff x="-1625666" y="-289775"/>
            <a:chExt cx="10530552" cy="6011082"/>
          </a:xfrm>
        </p:grpSpPr>
        <p:grpSp>
          <p:nvGrpSpPr>
            <p:cNvPr id="233" name="Google Shape;233;p2"/>
            <p:cNvGrpSpPr/>
            <p:nvPr/>
          </p:nvGrpSpPr>
          <p:grpSpPr>
            <a:xfrm>
              <a:off x="-1625666" y="-289775"/>
              <a:ext cx="10530552" cy="6011082"/>
              <a:chOff x="-5045538" y="-773293"/>
              <a:chExt cx="10530552" cy="6011082"/>
            </a:xfrm>
          </p:grpSpPr>
          <p:sp>
            <p:nvSpPr>
              <p:cNvPr id="234" name="Google Shape;234;p2"/>
              <p:cNvSpPr/>
              <p:nvPr/>
            </p:nvSpPr>
            <p:spPr>
              <a:xfrm>
                <a:off x="-5045538" y="-773293"/>
                <a:ext cx="6011082" cy="6011082"/>
              </a:xfrm>
              <a:prstGeom prst="blockArc">
                <a:avLst>
                  <a:gd name="adj1" fmla="val 18900000"/>
                  <a:gd name="adj2" fmla="val 2700000"/>
                  <a:gd name="adj3" fmla="val 359"/>
                </a:avLst>
              </a:prstGeom>
              <a:noFill/>
              <a:ln w="25400" cap="flat" cmpd="sng">
                <a:solidFill>
                  <a:srgbClr val="5A8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313184" y="202955"/>
                <a:ext cx="5171830" cy="405733"/>
              </a:xfrm>
              <a:prstGeom prst="rect">
                <a:avLst/>
              </a:prstGeom>
              <a:solidFill>
                <a:srgbClr val="006FC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
              <p:cNvSpPr txBox="1"/>
              <p:nvPr/>
            </p:nvSpPr>
            <p:spPr>
              <a:xfrm>
                <a:off x="313184" y="202955"/>
                <a:ext cx="5171830"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dirty="0">
                    <a:solidFill>
                      <a:schemeClr val="lt1"/>
                    </a:solidFill>
                  </a:rPr>
                  <a:t>介绍</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Virscend</a:t>
                </a:r>
                <a:r>
                  <a:rPr lang="en-US" sz="1800" b="1" i="0" u="none" strike="noStrike" cap="none" dirty="0">
                    <a:solidFill>
                      <a:schemeClr val="lt1"/>
                    </a:solidFill>
                    <a:latin typeface="Arial"/>
                    <a:ea typeface="Arial"/>
                    <a:cs typeface="Arial"/>
                    <a:sym typeface="Arial"/>
                  </a:rPr>
                  <a:t> </a:t>
                </a:r>
                <a:r>
                  <a:rPr lang="zh-CN" altLang="en-US" sz="1800" b="1" dirty="0">
                    <a:solidFill>
                      <a:schemeClr val="lt1"/>
                    </a:solidFill>
                  </a:rPr>
                  <a:t>大学</a:t>
                </a:r>
                <a:endParaRPr sz="1800" b="0" i="0" u="none" strike="noStrike" cap="none" dirty="0">
                  <a:solidFill>
                    <a:schemeClr val="lt1"/>
                  </a:solidFill>
                  <a:latin typeface="Arial"/>
                  <a:ea typeface="Arial"/>
                  <a:cs typeface="Arial"/>
                  <a:sym typeface="Arial"/>
                </a:endParaRPr>
              </a:p>
            </p:txBody>
          </p:sp>
          <p:sp>
            <p:nvSpPr>
              <p:cNvPr id="237" name="Google Shape;237;p2"/>
              <p:cNvSpPr/>
              <p:nvPr/>
            </p:nvSpPr>
            <p:spPr>
              <a:xfrm>
                <a:off x="65134" y="145377"/>
                <a:ext cx="507166" cy="507166"/>
              </a:xfrm>
              <a:prstGeom prst="ellipse">
                <a:avLst/>
              </a:prstGeom>
              <a:solidFill>
                <a:schemeClr val="lt1"/>
              </a:solidFill>
              <a:ln w="25400" cap="flat" cmpd="sng">
                <a:solidFill>
                  <a:srgbClr val="006FC0">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680612" y="811913"/>
                <a:ext cx="4804402" cy="405733"/>
              </a:xfrm>
              <a:prstGeom prst="rect">
                <a:avLst/>
              </a:prstGeom>
              <a:solidFill>
                <a:srgbClr val="006FC0">
                  <a:alpha val="82745"/>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
              <p:cNvSpPr txBox="1"/>
              <p:nvPr/>
            </p:nvSpPr>
            <p:spPr>
              <a:xfrm>
                <a:off x="680612" y="811913"/>
                <a:ext cx="4804402"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为什么需要 </a:t>
                </a:r>
                <a:r>
                  <a:rPr lang="en-US" altLang="zh-CN" sz="1800" b="1" i="0" u="none" strike="noStrike" cap="none" dirty="0">
                    <a:solidFill>
                      <a:schemeClr val="lt1"/>
                    </a:solidFill>
                    <a:latin typeface="Arial"/>
                    <a:ea typeface="Arial"/>
                    <a:cs typeface="Arial"/>
                    <a:sym typeface="Arial"/>
                  </a:rPr>
                  <a:t>MBA </a:t>
                </a:r>
                <a:r>
                  <a:rPr lang="zh-CN" altLang="en-US" sz="1800" b="1" i="0" u="none" strike="noStrike" cap="none" dirty="0">
                    <a:solidFill>
                      <a:schemeClr val="lt1"/>
                    </a:solidFill>
                    <a:latin typeface="Arial"/>
                    <a:ea typeface="Arial"/>
                    <a:cs typeface="Arial"/>
                    <a:sym typeface="Arial"/>
                  </a:rPr>
                  <a:t>学位</a:t>
                </a:r>
              </a:p>
            </p:txBody>
          </p:sp>
          <p:sp>
            <p:nvSpPr>
              <p:cNvPr id="240" name="Google Shape;240;p2"/>
              <p:cNvSpPr/>
              <p:nvPr/>
            </p:nvSpPr>
            <p:spPr>
              <a:xfrm>
                <a:off x="427029" y="761196"/>
                <a:ext cx="507166" cy="507166"/>
              </a:xfrm>
              <a:prstGeom prst="ellipse">
                <a:avLst/>
              </a:prstGeom>
              <a:solidFill>
                <a:schemeClr val="lt1"/>
              </a:solidFill>
              <a:ln w="25400" cap="flat" cmpd="sng">
                <a:solidFill>
                  <a:srgbClr val="006FC0">
                    <a:alpha val="8274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81961" y="1420424"/>
                <a:ext cx="4603053" cy="405733"/>
              </a:xfrm>
              <a:prstGeom prst="rect">
                <a:avLst/>
              </a:prstGeom>
              <a:solidFill>
                <a:srgbClr val="006FC0">
                  <a:alpha val="7647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
              <p:cNvSpPr txBox="1"/>
              <p:nvPr/>
            </p:nvSpPr>
            <p:spPr>
              <a:xfrm>
                <a:off x="881961" y="1420424"/>
                <a:ext cx="4603053"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在校学生简介</a:t>
                </a:r>
              </a:p>
            </p:txBody>
          </p:sp>
          <p:sp>
            <p:nvSpPr>
              <p:cNvPr id="243" name="Google Shape;243;p2"/>
              <p:cNvSpPr/>
              <p:nvPr/>
            </p:nvSpPr>
            <p:spPr>
              <a:xfrm>
                <a:off x="628377" y="1369707"/>
                <a:ext cx="507166" cy="507166"/>
              </a:xfrm>
              <a:prstGeom prst="ellipse">
                <a:avLst/>
              </a:prstGeom>
              <a:solidFill>
                <a:schemeClr val="lt1"/>
              </a:solidFill>
              <a:ln w="25400" cap="flat" cmpd="sng">
                <a:solidFill>
                  <a:srgbClr val="006FC0">
                    <a:alpha val="7647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46249" y="2029381"/>
                <a:ext cx="4538765" cy="405733"/>
              </a:xfrm>
              <a:prstGeom prst="rect">
                <a:avLst/>
              </a:prstGeom>
              <a:solidFill>
                <a:srgbClr val="006FC0">
                  <a:alpha val="6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
              <p:cNvSpPr txBox="1"/>
              <p:nvPr/>
            </p:nvSpPr>
            <p:spPr>
              <a:xfrm>
                <a:off x="946249" y="2029381"/>
                <a:ext cx="4538765"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历届校友简介</a:t>
                </a:r>
              </a:p>
            </p:txBody>
          </p:sp>
          <p:sp>
            <p:nvSpPr>
              <p:cNvPr id="246" name="Google Shape;246;p2"/>
              <p:cNvSpPr/>
              <p:nvPr/>
            </p:nvSpPr>
            <p:spPr>
              <a:xfrm>
                <a:off x="692666" y="1978664"/>
                <a:ext cx="507166" cy="507166"/>
              </a:xfrm>
              <a:prstGeom prst="ellipse">
                <a:avLst/>
              </a:prstGeom>
              <a:solidFill>
                <a:schemeClr val="lt1"/>
              </a:solidFill>
              <a:ln w="25400" cap="flat" cmpd="sng">
                <a:solidFill>
                  <a:srgbClr val="006FC0">
                    <a:alpha val="6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881961" y="2638338"/>
                <a:ext cx="4603053" cy="405733"/>
              </a:xfrm>
              <a:prstGeom prst="rect">
                <a:avLst/>
              </a:prstGeom>
              <a:solidFill>
                <a:srgbClr val="006FC0">
                  <a:alpha val="62745"/>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
              <p:cNvSpPr txBox="1"/>
              <p:nvPr/>
            </p:nvSpPr>
            <p:spPr>
              <a:xfrm>
                <a:off x="881961" y="2638338"/>
                <a:ext cx="4603053"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我们的 </a:t>
                </a:r>
                <a:r>
                  <a:rPr lang="en-US" sz="1800" b="1" i="0" u="none" strike="noStrike" cap="none" dirty="0">
                    <a:solidFill>
                      <a:schemeClr val="lt1"/>
                    </a:solidFill>
                    <a:latin typeface="Arial"/>
                    <a:ea typeface="Arial"/>
                    <a:cs typeface="Arial"/>
                    <a:sym typeface="Arial"/>
                  </a:rPr>
                  <a:t>MBA </a:t>
                </a:r>
                <a:r>
                  <a:rPr lang="zh-CN" altLang="en-US" sz="1800" b="1" i="0" u="none" strike="noStrike" cap="none" dirty="0">
                    <a:solidFill>
                      <a:schemeClr val="lt1"/>
                    </a:solidFill>
                    <a:latin typeface="Arial"/>
                    <a:ea typeface="Arial"/>
                    <a:cs typeface="Arial"/>
                    <a:sym typeface="Arial"/>
                  </a:rPr>
                  <a:t>课程</a:t>
                </a:r>
              </a:p>
            </p:txBody>
          </p:sp>
          <p:sp>
            <p:nvSpPr>
              <p:cNvPr id="249" name="Google Shape;249;p2"/>
              <p:cNvSpPr/>
              <p:nvPr/>
            </p:nvSpPr>
            <p:spPr>
              <a:xfrm>
                <a:off x="628377" y="2587621"/>
                <a:ext cx="507166" cy="507166"/>
              </a:xfrm>
              <a:prstGeom prst="ellipse">
                <a:avLst/>
              </a:prstGeom>
              <a:solidFill>
                <a:schemeClr val="lt1"/>
              </a:solidFill>
              <a:ln w="25400" cap="flat" cmpd="sng">
                <a:solidFill>
                  <a:srgbClr val="006FC0">
                    <a:alpha val="6274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680612" y="3246849"/>
                <a:ext cx="4804402" cy="405733"/>
              </a:xfrm>
              <a:prstGeom prst="rect">
                <a:avLst/>
              </a:prstGeom>
              <a:solidFill>
                <a:srgbClr val="006FC0">
                  <a:alpha val="5647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
              <p:cNvSpPr txBox="1"/>
              <p:nvPr/>
            </p:nvSpPr>
            <p:spPr>
              <a:xfrm>
                <a:off x="680612" y="3246849"/>
                <a:ext cx="4804402"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我们的奖学金项目</a:t>
                </a:r>
              </a:p>
            </p:txBody>
          </p:sp>
          <p:sp>
            <p:nvSpPr>
              <p:cNvPr id="252" name="Google Shape;252;p2"/>
              <p:cNvSpPr/>
              <p:nvPr/>
            </p:nvSpPr>
            <p:spPr>
              <a:xfrm>
                <a:off x="427029" y="3196132"/>
                <a:ext cx="507166" cy="507166"/>
              </a:xfrm>
              <a:prstGeom prst="ellipse">
                <a:avLst/>
              </a:prstGeom>
              <a:solidFill>
                <a:schemeClr val="lt1"/>
              </a:solidFill>
              <a:ln w="25400" cap="flat" cmpd="sng">
                <a:solidFill>
                  <a:srgbClr val="006FC0">
                    <a:alpha val="5647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313184" y="3855806"/>
                <a:ext cx="5171830" cy="405733"/>
              </a:xfrm>
              <a:prstGeom prst="rect">
                <a:avLst/>
              </a:prstGeom>
              <a:solidFill>
                <a:srgbClr val="006FC0">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
              <p:cNvSpPr txBox="1"/>
              <p:nvPr/>
            </p:nvSpPr>
            <p:spPr>
              <a:xfrm>
                <a:off x="313184" y="3855806"/>
                <a:ext cx="5171830"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zh-CN" altLang="en-US" sz="1800" b="1" i="0" u="none" strike="noStrike" cap="none" dirty="0">
                    <a:solidFill>
                      <a:schemeClr val="lt1"/>
                    </a:solidFill>
                    <a:latin typeface="Arial"/>
                    <a:ea typeface="Arial"/>
                    <a:cs typeface="Arial"/>
                    <a:sym typeface="Arial"/>
                  </a:rPr>
                  <a:t>与其他 </a:t>
                </a:r>
                <a:r>
                  <a:rPr lang="en-US" altLang="zh-CN" sz="1800" b="1" i="0" u="none" strike="noStrike" cap="none" dirty="0">
                    <a:solidFill>
                      <a:schemeClr val="lt1"/>
                    </a:solidFill>
                    <a:latin typeface="Arial"/>
                    <a:ea typeface="Arial"/>
                    <a:cs typeface="Arial"/>
                    <a:sym typeface="Arial"/>
                  </a:rPr>
                  <a:t>MBA </a:t>
                </a:r>
                <a:r>
                  <a:rPr lang="zh-CN" altLang="en-US" sz="1800" b="1" i="0" u="none" strike="noStrike" cap="none" dirty="0">
                    <a:solidFill>
                      <a:schemeClr val="lt1"/>
                    </a:solidFill>
                    <a:latin typeface="Arial"/>
                    <a:ea typeface="Arial"/>
                    <a:cs typeface="Arial"/>
                    <a:sym typeface="Arial"/>
                  </a:rPr>
                  <a:t>课程的比较</a:t>
                </a:r>
              </a:p>
            </p:txBody>
          </p:sp>
          <p:sp>
            <p:nvSpPr>
              <p:cNvPr id="255" name="Google Shape;255;p2"/>
              <p:cNvSpPr/>
              <p:nvPr/>
            </p:nvSpPr>
            <p:spPr>
              <a:xfrm>
                <a:off x="59601" y="3805089"/>
                <a:ext cx="507166" cy="507166"/>
              </a:xfrm>
              <a:prstGeom prst="ellipse">
                <a:avLst/>
              </a:prstGeom>
              <a:solidFill>
                <a:schemeClr val="lt1"/>
              </a:solidFill>
              <a:ln w="25400" cap="flat" cmpd="sng">
                <a:solidFill>
                  <a:srgbClr val="006FC0">
                    <a:alpha val="4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6" name="Google Shape;256;p2"/>
            <p:cNvSpPr txBox="1"/>
            <p:nvPr/>
          </p:nvSpPr>
          <p:spPr>
            <a:xfrm>
              <a:off x="3491880" y="699542"/>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01</a:t>
              </a:r>
              <a:endParaRPr sz="2000" b="1" i="0" u="none" strike="noStrike" cap="none">
                <a:solidFill>
                  <a:srgbClr val="005490"/>
                </a:solidFill>
                <a:latin typeface="Arial"/>
                <a:ea typeface="Arial"/>
                <a:cs typeface="Arial"/>
                <a:sym typeface="Arial"/>
              </a:endParaRPr>
            </a:p>
          </p:txBody>
        </p:sp>
        <p:sp>
          <p:nvSpPr>
            <p:cNvPr id="257" name="Google Shape;257;p2"/>
            <p:cNvSpPr txBox="1"/>
            <p:nvPr/>
          </p:nvSpPr>
          <p:spPr>
            <a:xfrm>
              <a:off x="3851920" y="1290102"/>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02</a:t>
              </a:r>
              <a:endParaRPr sz="2000" b="1" i="0" u="none" strike="noStrike" cap="none">
                <a:solidFill>
                  <a:srgbClr val="005490"/>
                </a:solidFill>
                <a:latin typeface="Arial"/>
                <a:ea typeface="Arial"/>
                <a:cs typeface="Arial"/>
                <a:sym typeface="Arial"/>
              </a:endParaRPr>
            </a:p>
          </p:txBody>
        </p:sp>
        <p:sp>
          <p:nvSpPr>
            <p:cNvPr id="258" name="Google Shape;258;p2"/>
            <p:cNvSpPr txBox="1"/>
            <p:nvPr/>
          </p:nvSpPr>
          <p:spPr>
            <a:xfrm>
              <a:off x="4063262" y="3119058"/>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05</a:t>
              </a:r>
              <a:endParaRPr sz="2000" b="1" i="0" u="none" strike="noStrike" cap="none">
                <a:solidFill>
                  <a:srgbClr val="005490"/>
                </a:solidFill>
                <a:latin typeface="Arial"/>
                <a:ea typeface="Arial"/>
                <a:cs typeface="Arial"/>
                <a:sym typeface="Arial"/>
              </a:endParaRPr>
            </a:p>
          </p:txBody>
        </p:sp>
        <p:sp>
          <p:nvSpPr>
            <p:cNvPr id="259" name="Google Shape;259;p2"/>
            <p:cNvSpPr txBox="1"/>
            <p:nvPr/>
          </p:nvSpPr>
          <p:spPr>
            <a:xfrm>
              <a:off x="4118502" y="2515711"/>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04</a:t>
              </a:r>
              <a:endParaRPr sz="2000" b="1" i="0" u="none" strike="noStrike" cap="none">
                <a:solidFill>
                  <a:srgbClr val="005490"/>
                </a:solidFill>
                <a:latin typeface="Arial"/>
                <a:ea typeface="Arial"/>
                <a:cs typeface="Arial"/>
                <a:sym typeface="Arial"/>
              </a:endParaRPr>
            </a:p>
          </p:txBody>
        </p:sp>
        <p:sp>
          <p:nvSpPr>
            <p:cNvPr id="260" name="Google Shape;260;p2"/>
            <p:cNvSpPr txBox="1"/>
            <p:nvPr/>
          </p:nvSpPr>
          <p:spPr>
            <a:xfrm>
              <a:off x="4063262" y="1883608"/>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03</a:t>
              </a:r>
              <a:endParaRPr sz="2000" b="1" i="0" u="none" strike="noStrike" cap="none">
                <a:solidFill>
                  <a:srgbClr val="005490"/>
                </a:solidFill>
                <a:latin typeface="Arial"/>
                <a:ea typeface="Arial"/>
                <a:cs typeface="Arial"/>
                <a:sym typeface="Arial"/>
              </a:endParaRPr>
            </a:p>
          </p:txBody>
        </p:sp>
        <p:sp>
          <p:nvSpPr>
            <p:cNvPr id="261" name="Google Shape;261;p2"/>
            <p:cNvSpPr txBox="1"/>
            <p:nvPr/>
          </p:nvSpPr>
          <p:spPr>
            <a:xfrm>
              <a:off x="3851920" y="3745340"/>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06</a:t>
              </a:r>
              <a:endParaRPr sz="2000" b="1" i="0" u="none" strike="noStrike" cap="none">
                <a:solidFill>
                  <a:srgbClr val="005490"/>
                </a:solidFill>
                <a:latin typeface="Arial"/>
                <a:ea typeface="Arial"/>
                <a:cs typeface="Arial"/>
                <a:sym typeface="Arial"/>
              </a:endParaRPr>
            </a:p>
          </p:txBody>
        </p:sp>
        <p:sp>
          <p:nvSpPr>
            <p:cNvPr id="262" name="Google Shape;262;p2"/>
            <p:cNvSpPr txBox="1"/>
            <p:nvPr/>
          </p:nvSpPr>
          <p:spPr>
            <a:xfrm>
              <a:off x="3491880" y="4346677"/>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07</a:t>
              </a:r>
              <a:endParaRPr sz="2000" b="1" i="0" u="none" strike="noStrike" cap="none">
                <a:solidFill>
                  <a:srgbClr val="005490"/>
                </a:solidFill>
                <a:latin typeface="Arial"/>
                <a:ea typeface="Arial"/>
                <a:cs typeface="Arial"/>
                <a:sym typeface="Arial"/>
              </a:endParaRPr>
            </a:p>
          </p:txBody>
        </p:sp>
      </p:grpSp>
      <p:sp>
        <p:nvSpPr>
          <p:cNvPr id="263" name="Google Shape;263;p2"/>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2</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
          <p:cNvSpPr txBox="1">
            <a:spLocks noGrp="1"/>
          </p:cNvSpPr>
          <p:nvPr>
            <p:ph type="body" idx="1"/>
          </p:nvPr>
        </p:nvSpPr>
        <p:spPr>
          <a:xfrm>
            <a:off x="232051" y="511047"/>
            <a:ext cx="8679898" cy="54318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zh-CN" altLang="en-US" sz="3600" b="1" dirty="0">
                <a:solidFill>
                  <a:srgbClr val="836B22"/>
                </a:solidFill>
                <a:latin typeface="Arial Black"/>
                <a:ea typeface="Arial Black"/>
                <a:cs typeface="Arial Black"/>
                <a:sym typeface="Arial Black"/>
              </a:rPr>
              <a:t>我们的使命</a:t>
            </a:r>
            <a:endParaRPr sz="3600" b="1" dirty="0">
              <a:solidFill>
                <a:srgbClr val="836B22"/>
              </a:solidFill>
              <a:latin typeface="Arial Black"/>
              <a:ea typeface="Arial Black"/>
              <a:cs typeface="Arial Black"/>
              <a:sym typeface="Arial Black"/>
            </a:endParaRPr>
          </a:p>
        </p:txBody>
      </p:sp>
      <p:grpSp>
        <p:nvGrpSpPr>
          <p:cNvPr id="269" name="Google Shape;269;p3"/>
          <p:cNvGrpSpPr/>
          <p:nvPr/>
        </p:nvGrpSpPr>
        <p:grpSpPr>
          <a:xfrm>
            <a:off x="545198" y="1323698"/>
            <a:ext cx="3626837" cy="3437180"/>
            <a:chOff x="21230" y="1617134"/>
            <a:chExt cx="4021170" cy="3810893"/>
          </a:xfrm>
        </p:grpSpPr>
        <p:grpSp>
          <p:nvGrpSpPr>
            <p:cNvPr id="270" name="Google Shape;270;p3"/>
            <p:cNvGrpSpPr/>
            <p:nvPr/>
          </p:nvGrpSpPr>
          <p:grpSpPr>
            <a:xfrm>
              <a:off x="853314" y="1617134"/>
              <a:ext cx="2195070" cy="925854"/>
              <a:chOff x="853314" y="1617134"/>
              <a:chExt cx="2195070" cy="925854"/>
            </a:xfrm>
          </p:grpSpPr>
          <p:sp>
            <p:nvSpPr>
              <p:cNvPr id="271" name="Google Shape;271;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2" name="Google Shape;272;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3" name="Google Shape;273;p3"/>
              <p:cNvSpPr/>
              <p:nvPr/>
            </p:nvSpPr>
            <p:spPr>
              <a:xfrm rot="-900000">
                <a:off x="2300573" y="1797574"/>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4" name="Google Shape;274;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5" name="Google Shape;275;p3"/>
              <p:cNvSpPr/>
              <p:nvPr/>
            </p:nvSpPr>
            <p:spPr>
              <a:xfrm rot="2229245">
                <a:off x="2616513" y="2030577"/>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76" name="Google Shape;276;p3"/>
            <p:cNvGrpSpPr/>
            <p:nvPr/>
          </p:nvGrpSpPr>
          <p:grpSpPr>
            <a:xfrm rot="4990866">
              <a:off x="2354900" y="2755376"/>
              <a:ext cx="2195070" cy="925854"/>
              <a:chOff x="853314" y="1617134"/>
              <a:chExt cx="2195070" cy="925854"/>
            </a:xfrm>
          </p:grpSpPr>
          <p:sp>
            <p:nvSpPr>
              <p:cNvPr id="277" name="Google Shape;277;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8" name="Google Shape;278;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9" name="Google Shape;279;p3"/>
              <p:cNvSpPr/>
              <p:nvPr/>
            </p:nvSpPr>
            <p:spPr>
              <a:xfrm rot="-900000">
                <a:off x="2300573" y="1797574"/>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0" name="Google Shape;280;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1" name="Google Shape;281;p3"/>
              <p:cNvSpPr/>
              <p:nvPr/>
            </p:nvSpPr>
            <p:spPr>
              <a:xfrm rot="2229245">
                <a:off x="2616513" y="2030577"/>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82" name="Google Shape;282;p3"/>
            <p:cNvGrpSpPr/>
            <p:nvPr/>
          </p:nvGrpSpPr>
          <p:grpSpPr>
            <a:xfrm rot="10066674">
              <a:off x="1364630" y="4278820"/>
              <a:ext cx="2209185" cy="925854"/>
              <a:chOff x="853314" y="1617134"/>
              <a:chExt cx="2209185" cy="925854"/>
            </a:xfrm>
          </p:grpSpPr>
          <p:sp>
            <p:nvSpPr>
              <p:cNvPr id="283" name="Google Shape;283;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4" name="Google Shape;284;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5" name="Google Shape;285;p3"/>
              <p:cNvSpPr/>
              <p:nvPr/>
            </p:nvSpPr>
            <p:spPr>
              <a:xfrm rot="-900000">
                <a:off x="2307865" y="1808900"/>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6" name="Google Shape;286;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7" name="Google Shape;287;p3"/>
              <p:cNvSpPr/>
              <p:nvPr/>
            </p:nvSpPr>
            <p:spPr>
              <a:xfrm rot="2229245">
                <a:off x="2630628" y="1965414"/>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88" name="Google Shape;288;p3"/>
            <p:cNvGrpSpPr/>
            <p:nvPr/>
          </p:nvGrpSpPr>
          <p:grpSpPr>
            <a:xfrm rot="-6545926">
              <a:off x="-305449" y="3514063"/>
              <a:ext cx="2271469" cy="925853"/>
              <a:chOff x="853314" y="1617134"/>
              <a:chExt cx="2271469" cy="925854"/>
            </a:xfrm>
          </p:grpSpPr>
          <p:sp>
            <p:nvSpPr>
              <p:cNvPr id="289" name="Google Shape;289;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0" name="Google Shape;290;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1" name="Google Shape;291;p3"/>
              <p:cNvSpPr/>
              <p:nvPr/>
            </p:nvSpPr>
            <p:spPr>
              <a:xfrm rot="-900000">
                <a:off x="2307865" y="1808900"/>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2" name="Google Shape;292;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3" name="Google Shape;293;p3"/>
              <p:cNvSpPr/>
              <p:nvPr/>
            </p:nvSpPr>
            <p:spPr>
              <a:xfrm rot="2229245">
                <a:off x="2692912" y="1965188"/>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sp>
          <p:nvSpPr>
            <p:cNvPr id="294" name="Google Shape;294;p3"/>
            <p:cNvSpPr/>
            <p:nvPr/>
          </p:nvSpPr>
          <p:spPr>
            <a:xfrm rot="-3456109">
              <a:off x="423487" y="2403381"/>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pic>
        <p:nvPicPr>
          <p:cNvPr id="295" name="Google Shape;295;p3" descr="E:\002-KIMS BUSINESS\000-B-KIMS-소스 분류-2014\10-ESP to IMG\지구.png"/>
          <p:cNvPicPr preferRelativeResize="0"/>
          <p:nvPr/>
        </p:nvPicPr>
        <p:blipFill rotWithShape="1">
          <a:blip r:embed="rId3">
            <a:alphaModFix/>
          </a:blip>
          <a:srcRect/>
          <a:stretch/>
        </p:blipFill>
        <p:spPr>
          <a:xfrm>
            <a:off x="1207528" y="1815535"/>
            <a:ext cx="2357604" cy="2357606"/>
          </a:xfrm>
          <a:prstGeom prst="rect">
            <a:avLst/>
          </a:prstGeom>
          <a:noFill/>
          <a:ln>
            <a:noFill/>
          </a:ln>
          <a:effectLst>
            <a:outerShdw blurRad="63500" sx="102000" sy="102000" algn="ctr" rotWithShape="0">
              <a:srgbClr val="000000">
                <a:alpha val="7450"/>
              </a:srgbClr>
            </a:outerShdw>
          </a:effectLst>
        </p:spPr>
      </p:pic>
      <p:grpSp>
        <p:nvGrpSpPr>
          <p:cNvPr id="296" name="Google Shape;296;p3"/>
          <p:cNvGrpSpPr/>
          <p:nvPr/>
        </p:nvGrpSpPr>
        <p:grpSpPr>
          <a:xfrm>
            <a:off x="116295" y="1380306"/>
            <a:ext cx="7275020" cy="3285458"/>
            <a:chOff x="-579606" y="1852101"/>
            <a:chExt cx="8066010" cy="3642676"/>
          </a:xfrm>
        </p:grpSpPr>
        <p:sp>
          <p:nvSpPr>
            <p:cNvPr id="297" name="Google Shape;297;p3"/>
            <p:cNvSpPr/>
            <p:nvPr/>
          </p:nvSpPr>
          <p:spPr>
            <a:xfrm>
              <a:off x="561202" y="1968076"/>
              <a:ext cx="3002685" cy="3002685"/>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8" name="Google Shape;298;p3"/>
            <p:cNvSpPr/>
            <p:nvPr/>
          </p:nvSpPr>
          <p:spPr>
            <a:xfrm>
              <a:off x="-579606" y="1852101"/>
              <a:ext cx="8066010" cy="3642676"/>
            </a:xfrm>
            <a:custGeom>
              <a:avLst/>
              <a:gdLst/>
              <a:ahLst/>
              <a:cxnLst/>
              <a:rect l="l" t="t" r="r" b="b"/>
              <a:pathLst>
                <a:path w="8066010" h="3642680" extrusionOk="0">
                  <a:moveTo>
                    <a:pt x="0" y="3642680"/>
                  </a:moveTo>
                  <a:cubicBezTo>
                    <a:pt x="1046691" y="3596387"/>
                    <a:pt x="2362046" y="3608103"/>
                    <a:pt x="3454246" y="2890553"/>
                  </a:cubicBezTo>
                  <a:cubicBezTo>
                    <a:pt x="4140046" y="2411128"/>
                    <a:pt x="4805885" y="1893245"/>
                    <a:pt x="5186811" y="1547854"/>
                  </a:cubicBezTo>
                  <a:cubicBezTo>
                    <a:pt x="6363902" y="660932"/>
                    <a:pt x="5691633" y="-250607"/>
                    <a:pt x="4957709" y="63191"/>
                  </a:cubicBezTo>
                  <a:cubicBezTo>
                    <a:pt x="4321797" y="361226"/>
                    <a:pt x="4467357" y="1610823"/>
                    <a:pt x="6229187" y="1139794"/>
                  </a:cubicBezTo>
                  <a:cubicBezTo>
                    <a:pt x="7145930" y="909094"/>
                    <a:pt x="7610223" y="754715"/>
                    <a:pt x="8066010" y="609006"/>
                  </a:cubicBezTo>
                </a:path>
              </a:pathLst>
            </a:cu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dk1"/>
                </a:solidFill>
                <a:latin typeface="Arial"/>
                <a:ea typeface="Arial"/>
                <a:cs typeface="Arial"/>
                <a:sym typeface="Arial"/>
              </a:endParaRPr>
            </a:p>
          </p:txBody>
        </p:sp>
      </p:grpSp>
      <p:grpSp>
        <p:nvGrpSpPr>
          <p:cNvPr id="299" name="Google Shape;299;p3"/>
          <p:cNvGrpSpPr/>
          <p:nvPr/>
        </p:nvGrpSpPr>
        <p:grpSpPr>
          <a:xfrm>
            <a:off x="3779914" y="3432225"/>
            <a:ext cx="4950727" cy="1107955"/>
            <a:chOff x="5889060" y="3589140"/>
            <a:chExt cx="2659998" cy="742357"/>
          </a:xfrm>
        </p:grpSpPr>
        <p:sp>
          <p:nvSpPr>
            <p:cNvPr id="300" name="Google Shape;300;p3"/>
            <p:cNvSpPr txBox="1"/>
            <p:nvPr/>
          </p:nvSpPr>
          <p:spPr>
            <a:xfrm>
              <a:off x="5889060" y="4149746"/>
              <a:ext cx="2527679" cy="154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F3F3F"/>
                </a:solidFill>
                <a:latin typeface="Arial"/>
                <a:ea typeface="Arial"/>
                <a:cs typeface="Arial"/>
                <a:sym typeface="Arial"/>
              </a:endParaRPr>
            </a:p>
          </p:txBody>
        </p:sp>
        <p:sp>
          <p:nvSpPr>
            <p:cNvPr id="301" name="Google Shape;301;p3"/>
            <p:cNvSpPr txBox="1"/>
            <p:nvPr/>
          </p:nvSpPr>
          <p:spPr>
            <a:xfrm>
              <a:off x="5916045" y="3589140"/>
              <a:ext cx="2633013" cy="7423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zh-CN" altLang="en-US" sz="2200" b="1" i="1" u="none" strike="noStrike" cap="none" dirty="0">
                  <a:solidFill>
                    <a:schemeClr val="dk1"/>
                  </a:solidFill>
                  <a:latin typeface="Arial"/>
                  <a:ea typeface="Arial"/>
                  <a:cs typeface="Arial"/>
                  <a:sym typeface="Arial"/>
                </a:rPr>
                <a:t>用创新理念和商业智慧激励学生，帮助他们在充满活力的全球环境中脱颖而出。</a:t>
              </a:r>
            </a:p>
          </p:txBody>
        </p:sp>
      </p:grpSp>
      <p:sp>
        <p:nvSpPr>
          <p:cNvPr id="302" name="Google Shape;302;p3"/>
          <p:cNvSpPr/>
          <p:nvPr/>
        </p:nvSpPr>
        <p:spPr>
          <a:xfrm rot="3769326">
            <a:off x="7475899" y="1001338"/>
            <a:ext cx="804602" cy="1324463"/>
          </a:xfrm>
          <a:custGeom>
            <a:avLst/>
            <a:gdLst/>
            <a:ahLst/>
            <a:cxnLst/>
            <a:rect l="l" t="t" r="r" b="b"/>
            <a:pathLst>
              <a:path w="2487611" h="4094887" extrusionOk="0">
                <a:moveTo>
                  <a:pt x="1355591" y="3168890"/>
                </a:moveTo>
                <a:cubicBezTo>
                  <a:pt x="1473595" y="3210993"/>
                  <a:pt x="1581876" y="3305191"/>
                  <a:pt x="1668701" y="3469474"/>
                </a:cubicBezTo>
                <a:cubicBezTo>
                  <a:pt x="1695925" y="3526851"/>
                  <a:pt x="1780322" y="3714906"/>
                  <a:pt x="1698103" y="3813117"/>
                </a:cubicBezTo>
                <a:cubicBezTo>
                  <a:pt x="1602299" y="3649464"/>
                  <a:pt x="1614173" y="3625906"/>
                  <a:pt x="1503571" y="3595625"/>
                </a:cubicBezTo>
                <a:cubicBezTo>
                  <a:pt x="1496942" y="3685463"/>
                  <a:pt x="1467966" y="3774165"/>
                  <a:pt x="1461585" y="3809366"/>
                </a:cubicBezTo>
                <a:cubicBezTo>
                  <a:pt x="1385470" y="3978592"/>
                  <a:pt x="1404096" y="3968132"/>
                  <a:pt x="1244671" y="4094887"/>
                </a:cubicBezTo>
                <a:cubicBezTo>
                  <a:pt x="1246206" y="3880802"/>
                  <a:pt x="1159532" y="3834965"/>
                  <a:pt x="1079392" y="3789128"/>
                </a:cubicBezTo>
                <a:cubicBezTo>
                  <a:pt x="1026853" y="3769315"/>
                  <a:pt x="996695" y="3717697"/>
                  <a:pt x="987763" y="3656930"/>
                </a:cubicBezTo>
                <a:cubicBezTo>
                  <a:pt x="943900" y="3685346"/>
                  <a:pt x="898437" y="3695225"/>
                  <a:pt x="854400" y="3723652"/>
                </a:cubicBezTo>
                <a:cubicBezTo>
                  <a:pt x="854400" y="3658863"/>
                  <a:pt x="789060" y="3535267"/>
                  <a:pt x="869102" y="3400237"/>
                </a:cubicBezTo>
                <a:cubicBezTo>
                  <a:pt x="905823" y="3342803"/>
                  <a:pt x="973047" y="3258718"/>
                  <a:pt x="1052587" y="3202692"/>
                </a:cubicBezTo>
                <a:lnTo>
                  <a:pt x="1019981" y="3246715"/>
                </a:lnTo>
                <a:cubicBezTo>
                  <a:pt x="977187" y="3318910"/>
                  <a:pt x="1012121" y="3384991"/>
                  <a:pt x="1012121" y="3419632"/>
                </a:cubicBezTo>
                <a:cubicBezTo>
                  <a:pt x="1035665" y="3404433"/>
                  <a:pt x="1059972" y="3399151"/>
                  <a:pt x="1083424" y="3383959"/>
                </a:cubicBezTo>
                <a:cubicBezTo>
                  <a:pt x="1088200" y="3416448"/>
                  <a:pt x="1104325" y="3444046"/>
                  <a:pt x="1132416" y="3454639"/>
                </a:cubicBezTo>
                <a:cubicBezTo>
                  <a:pt x="1175263" y="3479146"/>
                  <a:pt x="1221604" y="3503653"/>
                  <a:pt x="1220783" y="3618116"/>
                </a:cubicBezTo>
                <a:cubicBezTo>
                  <a:pt x="1306022" y="3550346"/>
                  <a:pt x="1296063" y="3555938"/>
                  <a:pt x="1336759" y="3465459"/>
                </a:cubicBezTo>
                <a:cubicBezTo>
                  <a:pt x="1340170" y="3446638"/>
                  <a:pt x="1355662" y="3399214"/>
                  <a:pt x="1359207" y="3351180"/>
                </a:cubicBezTo>
                <a:cubicBezTo>
                  <a:pt x="1418341" y="3367371"/>
                  <a:pt x="1411993" y="3379966"/>
                  <a:pt x="1463216" y="3467464"/>
                </a:cubicBezTo>
                <a:cubicBezTo>
                  <a:pt x="1507175" y="3414955"/>
                  <a:pt x="1462051" y="3314410"/>
                  <a:pt x="1447496" y="3283732"/>
                </a:cubicBezTo>
                <a:cubicBezTo>
                  <a:pt x="1420721" y="3233074"/>
                  <a:pt x="1390133" y="3194880"/>
                  <a:pt x="1355591" y="3168890"/>
                </a:cubicBezTo>
                <a:close/>
                <a:moveTo>
                  <a:pt x="803026" y="2861325"/>
                </a:moveTo>
                <a:lnTo>
                  <a:pt x="1689473" y="2861325"/>
                </a:lnTo>
                <a:lnTo>
                  <a:pt x="1482985" y="3141373"/>
                </a:lnTo>
                <a:lnTo>
                  <a:pt x="1009514" y="3141373"/>
                </a:lnTo>
                <a:lnTo>
                  <a:pt x="803026" y="2861325"/>
                </a:lnTo>
                <a:close/>
                <a:moveTo>
                  <a:pt x="1246249" y="1561260"/>
                </a:moveTo>
                <a:cubicBezTo>
                  <a:pt x="1301626" y="1561260"/>
                  <a:pt x="1346518" y="1606152"/>
                  <a:pt x="1346518" y="1661529"/>
                </a:cubicBezTo>
                <a:cubicBezTo>
                  <a:pt x="1346518" y="1716906"/>
                  <a:pt x="1301626" y="1761798"/>
                  <a:pt x="1246249" y="1761798"/>
                </a:cubicBezTo>
                <a:cubicBezTo>
                  <a:pt x="1190872" y="1761798"/>
                  <a:pt x="1145980" y="1716906"/>
                  <a:pt x="1145980" y="1661529"/>
                </a:cubicBezTo>
                <a:cubicBezTo>
                  <a:pt x="1145980" y="1606152"/>
                  <a:pt x="1190872" y="1561260"/>
                  <a:pt x="1246249" y="1561260"/>
                </a:cubicBezTo>
                <a:close/>
                <a:moveTo>
                  <a:pt x="1246249" y="1491754"/>
                </a:moveTo>
                <a:cubicBezTo>
                  <a:pt x="1152485" y="1491754"/>
                  <a:pt x="1076474" y="1567765"/>
                  <a:pt x="1076474" y="1661529"/>
                </a:cubicBezTo>
                <a:cubicBezTo>
                  <a:pt x="1076474" y="1755293"/>
                  <a:pt x="1152485" y="1831304"/>
                  <a:pt x="1246249" y="1831304"/>
                </a:cubicBezTo>
                <a:cubicBezTo>
                  <a:pt x="1340013" y="1831304"/>
                  <a:pt x="1416024" y="1755293"/>
                  <a:pt x="1416024" y="1661529"/>
                </a:cubicBezTo>
                <a:cubicBezTo>
                  <a:pt x="1416024" y="1567765"/>
                  <a:pt x="1340013" y="1491754"/>
                  <a:pt x="1246249" y="1491754"/>
                </a:cubicBezTo>
                <a:close/>
                <a:moveTo>
                  <a:pt x="1246249" y="738384"/>
                </a:moveTo>
                <a:cubicBezTo>
                  <a:pt x="1357003" y="738384"/>
                  <a:pt x="1446787" y="828168"/>
                  <a:pt x="1446787" y="938922"/>
                </a:cubicBezTo>
                <a:cubicBezTo>
                  <a:pt x="1446787" y="1049676"/>
                  <a:pt x="1357003" y="1139460"/>
                  <a:pt x="1246249" y="1139460"/>
                </a:cubicBezTo>
                <a:cubicBezTo>
                  <a:pt x="1135495" y="1139460"/>
                  <a:pt x="1045711" y="1049676"/>
                  <a:pt x="1045711" y="938922"/>
                </a:cubicBezTo>
                <a:cubicBezTo>
                  <a:pt x="1045711" y="828168"/>
                  <a:pt x="1135495" y="738384"/>
                  <a:pt x="1246249" y="738384"/>
                </a:cubicBezTo>
                <a:close/>
                <a:moveTo>
                  <a:pt x="1246249" y="599372"/>
                </a:moveTo>
                <a:cubicBezTo>
                  <a:pt x="1058721" y="599372"/>
                  <a:pt x="906699" y="751394"/>
                  <a:pt x="906699" y="938922"/>
                </a:cubicBezTo>
                <a:cubicBezTo>
                  <a:pt x="906699" y="1126450"/>
                  <a:pt x="1058721" y="1278472"/>
                  <a:pt x="1246249" y="1278472"/>
                </a:cubicBezTo>
                <a:cubicBezTo>
                  <a:pt x="1433777" y="1278472"/>
                  <a:pt x="1585799" y="1126450"/>
                  <a:pt x="1585799" y="938922"/>
                </a:cubicBezTo>
                <a:cubicBezTo>
                  <a:pt x="1585799" y="751394"/>
                  <a:pt x="1433777" y="599372"/>
                  <a:pt x="1246249" y="599372"/>
                </a:cubicBezTo>
                <a:close/>
                <a:moveTo>
                  <a:pt x="1235050" y="0"/>
                </a:moveTo>
                <a:lnTo>
                  <a:pt x="1229544" y="1036"/>
                </a:lnTo>
                <a:cubicBezTo>
                  <a:pt x="1489347" y="133873"/>
                  <a:pt x="1749649" y="461397"/>
                  <a:pt x="1891856" y="690361"/>
                </a:cubicBezTo>
                <a:cubicBezTo>
                  <a:pt x="2013592" y="919326"/>
                  <a:pt x="2102003" y="1246061"/>
                  <a:pt x="2096831" y="1529628"/>
                </a:cubicBezTo>
                <a:cubicBezTo>
                  <a:pt x="2096831" y="1659128"/>
                  <a:pt x="2058845" y="1842372"/>
                  <a:pt x="2003408" y="2031213"/>
                </a:cubicBezTo>
                <a:lnTo>
                  <a:pt x="2224895" y="2166573"/>
                </a:lnTo>
                <a:lnTo>
                  <a:pt x="2487611" y="2896728"/>
                </a:lnTo>
                <a:lnTo>
                  <a:pt x="1777602" y="2632742"/>
                </a:lnTo>
                <a:cubicBezTo>
                  <a:pt x="1749049" y="2692676"/>
                  <a:pt x="1721557" y="2743254"/>
                  <a:pt x="1697050" y="2780722"/>
                </a:cubicBezTo>
                <a:lnTo>
                  <a:pt x="789847" y="2780722"/>
                </a:lnTo>
                <a:cubicBezTo>
                  <a:pt x="765372" y="2743301"/>
                  <a:pt x="737918" y="2692803"/>
                  <a:pt x="709405" y="2632967"/>
                </a:cubicBezTo>
                <a:lnTo>
                  <a:pt x="0" y="2896728"/>
                </a:lnTo>
                <a:lnTo>
                  <a:pt x="262716" y="2166573"/>
                </a:lnTo>
                <a:lnTo>
                  <a:pt x="483603" y="2031579"/>
                </a:lnTo>
                <a:cubicBezTo>
                  <a:pt x="428102" y="1842611"/>
                  <a:pt x="390066" y="1659212"/>
                  <a:pt x="390066" y="1529628"/>
                </a:cubicBezTo>
                <a:cubicBezTo>
                  <a:pt x="384894" y="1246061"/>
                  <a:pt x="473305" y="919326"/>
                  <a:pt x="595041" y="690361"/>
                </a:cubicBezTo>
                <a:cubicBezTo>
                  <a:pt x="737248" y="461397"/>
                  <a:pt x="957359" y="97388"/>
                  <a:pt x="123505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dirty="0">
              <a:solidFill>
                <a:schemeClr val="lt1"/>
              </a:solidFill>
              <a:latin typeface="Arial"/>
              <a:ea typeface="Arial"/>
              <a:cs typeface="Arial"/>
              <a:sym typeface="Arial"/>
            </a:endParaRPr>
          </a:p>
        </p:txBody>
      </p:sp>
      <p:sp>
        <p:nvSpPr>
          <p:cNvPr id="303" name="Google Shape;303;p3"/>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3</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9"/>
          <p:cNvSpPr txBox="1">
            <a:spLocks noGrp="1"/>
          </p:cNvSpPr>
          <p:nvPr>
            <p:ph type="title"/>
          </p:nvPr>
        </p:nvSpPr>
        <p:spPr>
          <a:xfrm>
            <a:off x="699937" y="374697"/>
            <a:ext cx="4129974" cy="44228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dirty="0"/>
              <a:t>WASC </a:t>
            </a:r>
            <a:r>
              <a:rPr lang="zh-CN" altLang="en-US" dirty="0"/>
              <a:t>认证</a:t>
            </a:r>
            <a:endParaRPr dirty="0"/>
          </a:p>
        </p:txBody>
      </p:sp>
      <p:sp>
        <p:nvSpPr>
          <p:cNvPr id="321" name="Google Shape;321;p9"/>
          <p:cNvSpPr txBox="1">
            <a:spLocks noGrp="1"/>
          </p:cNvSpPr>
          <p:nvPr>
            <p:ph type="body" idx="1"/>
          </p:nvPr>
        </p:nvSpPr>
        <p:spPr>
          <a:xfrm>
            <a:off x="281801" y="816977"/>
            <a:ext cx="4129974" cy="3879714"/>
          </a:xfrm>
          <a:prstGeom prst="rect">
            <a:avLst/>
          </a:prstGeom>
          <a:noFill/>
          <a:ln>
            <a:noFill/>
          </a:ln>
        </p:spPr>
        <p:txBody>
          <a:bodyPr spcFirstLastPara="1" wrap="square" lIns="0" tIns="0" rIns="0" bIns="0" anchor="t" anchorCtr="0">
            <a:noAutofit/>
          </a:bodyPr>
          <a:lstStyle/>
          <a:p>
            <a:r>
              <a:rPr lang="en-US" dirty="0" err="1"/>
              <a:t>Virscend</a:t>
            </a:r>
            <a:r>
              <a:rPr lang="en-US" dirty="0"/>
              <a:t> </a:t>
            </a:r>
            <a:r>
              <a:rPr lang="zh-CN" altLang="en-US" dirty="0"/>
              <a:t>大学通过了 </a:t>
            </a:r>
            <a:r>
              <a:rPr lang="en-US" dirty="0"/>
              <a:t>WASC </a:t>
            </a:r>
            <a:r>
              <a:rPr lang="zh-CN" altLang="en-US" dirty="0"/>
              <a:t>高级学院之大学委员会 </a:t>
            </a:r>
            <a:r>
              <a:rPr lang="en-US" altLang="zh-CN" dirty="0"/>
              <a:t>(</a:t>
            </a:r>
            <a:r>
              <a:rPr lang="en-US" dirty="0"/>
              <a:t>WSCUC) </a:t>
            </a:r>
            <a:r>
              <a:rPr lang="zh-CN" altLang="en-US" dirty="0"/>
              <a:t>的认证，地址为 </a:t>
            </a:r>
            <a:r>
              <a:rPr lang="en-US" altLang="zh-CN" dirty="0"/>
              <a:t>1080 </a:t>
            </a:r>
            <a:r>
              <a:rPr lang="en-US" dirty="0"/>
              <a:t>Marina Village Parkway, Suite 500, Alameda, CA 94501, 510.748.9001。</a:t>
            </a:r>
          </a:p>
          <a:p>
            <a:r>
              <a:rPr lang="zh-CN" altLang="en-US" dirty="0"/>
              <a:t>同等认证院校，例如斯坦福大学、加州大学伯克利分校和加州大学洛杉矶分校。</a:t>
            </a:r>
            <a:endParaRPr lang="en-US" altLang="zh-CN" dirty="0"/>
          </a:p>
          <a:p>
            <a:r>
              <a:rPr lang="zh-CN" altLang="en-US" dirty="0"/>
              <a:t>更多学位项目即将推出</a:t>
            </a:r>
            <a:endParaRPr lang="en-US" altLang="zh-CN" dirty="0"/>
          </a:p>
          <a:p>
            <a:pPr marL="114300" marR="0" lvl="0" indent="0" algn="l" rtl="0">
              <a:lnSpc>
                <a:spcPct val="100000"/>
              </a:lnSpc>
              <a:spcBef>
                <a:spcPts val="360"/>
              </a:spcBef>
              <a:spcAft>
                <a:spcPts val="0"/>
              </a:spcAft>
              <a:buClr>
                <a:schemeClr val="dk1"/>
              </a:buClr>
              <a:buSzPts val="1800"/>
              <a:buNone/>
            </a:pPr>
            <a:endParaRPr lang="zh-CN" altLang="en-US" sz="1200" dirty="0"/>
          </a:p>
          <a:p>
            <a:pPr lvl="1" indent="-342900">
              <a:spcBef>
                <a:spcPts val="360"/>
              </a:spcBef>
              <a:buSzPts val="1800"/>
              <a:buFont typeface="Arial"/>
              <a:buChar char="•"/>
            </a:pPr>
            <a:r>
              <a:rPr lang="zh-CN" altLang="en-US" dirty="0"/>
              <a:t>酒店科技管理硕士</a:t>
            </a:r>
          </a:p>
          <a:p>
            <a:pPr lvl="1" indent="-342900">
              <a:spcBef>
                <a:spcPts val="360"/>
              </a:spcBef>
              <a:buSzPts val="1800"/>
              <a:buFont typeface="Arial"/>
              <a:buChar char="•"/>
            </a:pPr>
            <a:r>
              <a:rPr lang="zh-CN" altLang="en-US" dirty="0"/>
              <a:t>商业智能硕士</a:t>
            </a:r>
          </a:p>
          <a:p>
            <a:pPr lvl="1" indent="-342900">
              <a:spcBef>
                <a:spcPts val="360"/>
              </a:spcBef>
              <a:buSzPts val="1800"/>
              <a:buFont typeface="Arial"/>
              <a:buChar char="•"/>
            </a:pPr>
            <a:r>
              <a:rPr lang="zh-CN" altLang="en-US" dirty="0"/>
              <a:t>工商管理博士</a:t>
            </a:r>
          </a:p>
          <a:p>
            <a:pPr marL="457200" marR="0" lvl="0" indent="0" algn="l" rtl="0">
              <a:lnSpc>
                <a:spcPct val="100000"/>
              </a:lnSpc>
              <a:spcBef>
                <a:spcPts val="360"/>
              </a:spcBef>
              <a:spcAft>
                <a:spcPts val="0"/>
              </a:spcAft>
              <a:buNone/>
            </a:pPr>
            <a:endParaRPr dirty="0"/>
          </a:p>
        </p:txBody>
      </p:sp>
      <p:pic>
        <p:nvPicPr>
          <p:cNvPr id="322" name="Google Shape;322;p9"/>
          <p:cNvPicPr preferRelativeResize="0"/>
          <p:nvPr/>
        </p:nvPicPr>
        <p:blipFill>
          <a:blip r:embed="rId3">
            <a:alphaModFix/>
          </a:blip>
          <a:stretch>
            <a:fillRect/>
          </a:stretch>
        </p:blipFill>
        <p:spPr>
          <a:xfrm>
            <a:off x="4732225" y="1025137"/>
            <a:ext cx="4129974" cy="3093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6"/>
          <p:cNvSpPr txBox="1">
            <a:spLocks noGrp="1"/>
          </p:cNvSpPr>
          <p:nvPr>
            <p:ph type="body" idx="1"/>
          </p:nvPr>
        </p:nvSpPr>
        <p:spPr>
          <a:xfrm>
            <a:off x="863685" y="427758"/>
            <a:ext cx="7961619" cy="54318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4000"/>
              <a:buNone/>
            </a:pPr>
            <a:r>
              <a:rPr lang="zh-CN" altLang="en-US" sz="4000" b="1" dirty="0">
                <a:solidFill>
                  <a:srgbClr val="836B22"/>
                </a:solidFill>
                <a:latin typeface="Arial Black"/>
                <a:ea typeface="Arial Black"/>
                <a:cs typeface="Arial Black"/>
                <a:sym typeface="Arial Black"/>
              </a:rPr>
              <a:t>为什么需要 </a:t>
            </a:r>
            <a:r>
              <a:rPr lang="en-US" altLang="zh-CN" sz="4000" b="1" dirty="0">
                <a:solidFill>
                  <a:srgbClr val="836B22"/>
                </a:solidFill>
                <a:latin typeface="Arial Black"/>
                <a:ea typeface="Arial Black"/>
                <a:cs typeface="Arial Black"/>
                <a:sym typeface="Arial Black"/>
              </a:rPr>
              <a:t>MBA</a:t>
            </a:r>
            <a:r>
              <a:rPr lang="zh-CN" altLang="en-US" sz="4000" b="1" dirty="0">
                <a:solidFill>
                  <a:srgbClr val="836B22"/>
                </a:solidFill>
                <a:latin typeface="Arial Black"/>
                <a:ea typeface="Arial Black"/>
                <a:cs typeface="Arial Black"/>
                <a:sym typeface="Arial Black"/>
              </a:rPr>
              <a:t>？</a:t>
            </a:r>
          </a:p>
        </p:txBody>
      </p:sp>
      <p:sp>
        <p:nvSpPr>
          <p:cNvPr id="328" name="Google Shape;328;p6"/>
          <p:cNvSpPr/>
          <p:nvPr/>
        </p:nvSpPr>
        <p:spPr>
          <a:xfrm>
            <a:off x="4577008" y="1358412"/>
            <a:ext cx="3888000" cy="706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29" name="Google Shape;329;p6"/>
          <p:cNvSpPr/>
          <p:nvPr/>
        </p:nvSpPr>
        <p:spPr>
          <a:xfrm>
            <a:off x="4577008" y="2185387"/>
            <a:ext cx="3888000" cy="706338"/>
          </a:xfrm>
          <a:prstGeom prst="rect">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0" name="Google Shape;330;p6"/>
          <p:cNvSpPr/>
          <p:nvPr/>
        </p:nvSpPr>
        <p:spPr>
          <a:xfrm>
            <a:off x="4578410" y="3017540"/>
            <a:ext cx="3888000" cy="706338"/>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1" name="Google Shape;331;p6"/>
          <p:cNvSpPr/>
          <p:nvPr/>
        </p:nvSpPr>
        <p:spPr>
          <a:xfrm>
            <a:off x="4584414" y="3855005"/>
            <a:ext cx="3888000" cy="7063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2" name="Google Shape;332;p6"/>
          <p:cNvSpPr/>
          <p:nvPr/>
        </p:nvSpPr>
        <p:spPr>
          <a:xfrm rot="-5400000">
            <a:off x="3147834" y="1455341"/>
            <a:ext cx="1527508" cy="1333646"/>
          </a:xfrm>
          <a:custGeom>
            <a:avLst/>
            <a:gdLst/>
            <a:ahLst/>
            <a:cxnLst/>
            <a:rect l="l" t="t" r="r" b="b"/>
            <a:pathLst>
              <a:path w="2180115" h="1067431" extrusionOk="0">
                <a:moveTo>
                  <a:pt x="1172115" y="1067431"/>
                </a:moveTo>
                <a:lnTo>
                  <a:pt x="0" y="0"/>
                </a:lnTo>
                <a:lnTo>
                  <a:pt x="2180115" y="1067431"/>
                </a:lnTo>
                <a:lnTo>
                  <a:pt x="1172115" y="1067431"/>
                </a:lnTo>
                <a:close/>
              </a:path>
            </a:pathLst>
          </a:custGeom>
          <a:gradFill>
            <a:gsLst>
              <a:gs pos="0">
                <a:srgbClr val="005999"/>
              </a:gs>
              <a:gs pos="100000">
                <a:srgbClr val="00599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3" name="Google Shape;333;p6"/>
          <p:cNvSpPr/>
          <p:nvPr/>
        </p:nvSpPr>
        <p:spPr>
          <a:xfrm rot="-5400000">
            <a:off x="3530162" y="1890119"/>
            <a:ext cx="752981" cy="1343517"/>
          </a:xfrm>
          <a:custGeom>
            <a:avLst/>
            <a:gdLst/>
            <a:ahLst/>
            <a:cxnLst/>
            <a:rect l="l" t="t" r="r" b="b"/>
            <a:pathLst>
              <a:path w="1074683" h="1075332" extrusionOk="0">
                <a:moveTo>
                  <a:pt x="66683" y="1075332"/>
                </a:moveTo>
                <a:lnTo>
                  <a:pt x="0" y="0"/>
                </a:lnTo>
                <a:lnTo>
                  <a:pt x="1074683" y="1075332"/>
                </a:lnTo>
                <a:lnTo>
                  <a:pt x="66683" y="1075332"/>
                </a:lnTo>
                <a:close/>
              </a:path>
            </a:pathLst>
          </a:cu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rgbClr val="538CD5"/>
              </a:solidFill>
              <a:latin typeface="Arial"/>
              <a:ea typeface="Arial"/>
              <a:cs typeface="Arial"/>
              <a:sym typeface="Arial"/>
            </a:endParaRPr>
          </a:p>
        </p:txBody>
      </p:sp>
      <p:sp>
        <p:nvSpPr>
          <p:cNvPr id="334" name="Google Shape;334;p6"/>
          <p:cNvSpPr/>
          <p:nvPr/>
        </p:nvSpPr>
        <p:spPr>
          <a:xfrm rot="-5400000">
            <a:off x="3532301" y="2672592"/>
            <a:ext cx="749062" cy="1343156"/>
          </a:xfrm>
          <a:custGeom>
            <a:avLst/>
            <a:gdLst/>
            <a:ahLst/>
            <a:cxnLst/>
            <a:rect l="l" t="t" r="r" b="b"/>
            <a:pathLst>
              <a:path w="1069087" h="1075043" extrusionOk="0">
                <a:moveTo>
                  <a:pt x="0" y="1075043"/>
                </a:moveTo>
                <a:lnTo>
                  <a:pt x="1069087" y="0"/>
                </a:lnTo>
                <a:lnTo>
                  <a:pt x="1008000" y="1075043"/>
                </a:lnTo>
                <a:lnTo>
                  <a:pt x="0" y="1075043"/>
                </a:lnTo>
                <a:close/>
              </a:path>
            </a:pathLst>
          </a:cu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5" name="Google Shape;335;p6"/>
          <p:cNvSpPr/>
          <p:nvPr/>
        </p:nvSpPr>
        <p:spPr>
          <a:xfrm rot="-5400000">
            <a:off x="3153579" y="3121806"/>
            <a:ext cx="1519070" cy="1330594"/>
          </a:xfrm>
          <a:custGeom>
            <a:avLst/>
            <a:gdLst/>
            <a:ahLst/>
            <a:cxnLst/>
            <a:rect l="l" t="t" r="r" b="b"/>
            <a:pathLst>
              <a:path w="2168072" h="1064989" extrusionOk="0">
                <a:moveTo>
                  <a:pt x="0" y="1064989"/>
                </a:moveTo>
                <a:lnTo>
                  <a:pt x="2168072" y="0"/>
                </a:lnTo>
                <a:lnTo>
                  <a:pt x="1008000" y="1064989"/>
                </a:lnTo>
                <a:lnTo>
                  <a:pt x="0" y="1064989"/>
                </a:lnTo>
                <a:close/>
              </a:path>
            </a:pathLst>
          </a:custGeom>
          <a:gradFill>
            <a:gsLst>
              <a:gs pos="0">
                <a:srgbClr val="005999"/>
              </a:gs>
              <a:gs pos="100000">
                <a:srgbClr val="00599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6" name="Google Shape;336;p6"/>
          <p:cNvSpPr txBox="1"/>
          <p:nvPr/>
        </p:nvSpPr>
        <p:spPr>
          <a:xfrm>
            <a:off x="433538" y="1327139"/>
            <a:ext cx="309069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br>
              <a:rPr lang="en-US" sz="1200" b="0" i="0" u="none" strike="noStrike" cap="none">
                <a:solidFill>
                  <a:schemeClr val="dk1"/>
                </a:solidFill>
                <a:latin typeface="Arial"/>
                <a:ea typeface="Arial"/>
                <a:cs typeface="Arial"/>
                <a:sym typeface="Arial"/>
              </a:rPr>
            </a:br>
            <a:endParaRPr sz="1200" b="1" i="0" u="none" strike="noStrike" cap="none">
              <a:solidFill>
                <a:srgbClr val="3F3F3F"/>
              </a:solidFill>
              <a:latin typeface="Arial"/>
              <a:ea typeface="Arial"/>
              <a:cs typeface="Arial"/>
              <a:sym typeface="Arial"/>
            </a:endParaRPr>
          </a:p>
        </p:txBody>
      </p:sp>
      <p:sp>
        <p:nvSpPr>
          <p:cNvPr id="337" name="Google Shape;337;p6"/>
          <p:cNvSpPr txBox="1"/>
          <p:nvPr/>
        </p:nvSpPr>
        <p:spPr>
          <a:xfrm>
            <a:off x="4245080" y="1435816"/>
            <a:ext cx="3244292" cy="6155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zh-CN" altLang="en-US" sz="1700" b="1" i="0" u="none" strike="noStrike" cap="none" dirty="0">
                <a:solidFill>
                  <a:schemeClr val="lt1"/>
                </a:solidFill>
                <a:latin typeface="Arial"/>
                <a:ea typeface="Arial"/>
                <a:cs typeface="Arial"/>
                <a:sym typeface="Arial"/>
              </a:rPr>
              <a:t>通过获得硕士学位，</a:t>
            </a:r>
            <a:endParaRPr lang="en-US" altLang="zh-CN" sz="1700" b="1" i="0"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700"/>
              <a:buFont typeface="Arial"/>
              <a:buNone/>
            </a:pPr>
            <a:r>
              <a:rPr lang="zh-CN" altLang="en-US" sz="1700" b="1" i="0" u="none" strike="noStrike" cap="none" dirty="0">
                <a:solidFill>
                  <a:schemeClr val="lt1"/>
                </a:solidFill>
                <a:latin typeface="Arial"/>
                <a:ea typeface="Arial"/>
                <a:cs typeface="Arial"/>
                <a:sym typeface="Arial"/>
              </a:rPr>
              <a:t>实现薪资的提升 </a:t>
            </a:r>
            <a:endParaRPr sz="1700" b="1" i="0" u="none" strike="noStrike" cap="none" dirty="0">
              <a:solidFill>
                <a:schemeClr val="lt1"/>
              </a:solidFill>
              <a:latin typeface="Arial"/>
              <a:ea typeface="Arial"/>
              <a:cs typeface="Arial"/>
              <a:sym typeface="Arial"/>
            </a:endParaRPr>
          </a:p>
        </p:txBody>
      </p:sp>
      <p:sp>
        <p:nvSpPr>
          <p:cNvPr id="338" name="Google Shape;338;p6"/>
          <p:cNvSpPr txBox="1"/>
          <p:nvPr/>
        </p:nvSpPr>
        <p:spPr>
          <a:xfrm>
            <a:off x="5387745" y="2241365"/>
            <a:ext cx="3437559" cy="61555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zh-CN" altLang="en-US" sz="1700" b="1" i="0" u="none" strike="noStrike" cap="none" dirty="0">
                <a:solidFill>
                  <a:srgbClr val="7F7F7F"/>
                </a:solidFill>
                <a:latin typeface="Arial"/>
                <a:ea typeface="Arial"/>
                <a:cs typeface="Arial"/>
                <a:sym typeface="Arial"/>
              </a:rPr>
              <a:t>改变职业道路或</a:t>
            </a:r>
            <a:endParaRPr lang="en-US" altLang="zh-CN" sz="1700" b="1"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r>
              <a:rPr lang="zh-CN" altLang="en-US" sz="1700" b="1" i="0" u="none" strike="noStrike" cap="none" dirty="0">
                <a:solidFill>
                  <a:srgbClr val="7F7F7F"/>
                </a:solidFill>
                <a:latin typeface="Arial"/>
                <a:ea typeface="Arial"/>
                <a:cs typeface="Arial"/>
                <a:sym typeface="Arial"/>
              </a:rPr>
              <a:t>    获得更好的工作机会</a:t>
            </a:r>
            <a:endParaRPr sz="1700" b="1" i="0" u="none" strike="noStrike" cap="none" dirty="0">
              <a:solidFill>
                <a:srgbClr val="7F7F7F"/>
              </a:solidFill>
              <a:latin typeface="Arial"/>
              <a:ea typeface="Arial"/>
              <a:cs typeface="Arial"/>
              <a:sym typeface="Arial"/>
            </a:endParaRPr>
          </a:p>
        </p:txBody>
      </p:sp>
      <p:sp>
        <p:nvSpPr>
          <p:cNvPr id="339" name="Google Shape;339;p6"/>
          <p:cNvSpPr txBox="1"/>
          <p:nvPr/>
        </p:nvSpPr>
        <p:spPr>
          <a:xfrm>
            <a:off x="5378984" y="3085404"/>
            <a:ext cx="3518956" cy="6155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zh-CN" altLang="en-US" sz="1700" b="1" i="0" u="none" strike="noStrike" cap="none" dirty="0">
                <a:solidFill>
                  <a:srgbClr val="7F7F7F"/>
                </a:solidFill>
                <a:latin typeface="Arial"/>
                <a:ea typeface="Arial"/>
                <a:cs typeface="Arial"/>
                <a:sym typeface="Arial"/>
              </a:rPr>
              <a:t>学习更多管理技能，</a:t>
            </a:r>
            <a:endParaRPr lang="en-US" altLang="zh-CN" sz="1700" b="1"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r>
              <a:rPr lang="zh-CN" altLang="en-US" sz="1700" b="1" i="0" u="none" strike="noStrike" cap="none" dirty="0">
                <a:solidFill>
                  <a:srgbClr val="7F7F7F"/>
                </a:solidFill>
                <a:latin typeface="Arial"/>
                <a:ea typeface="Arial"/>
                <a:cs typeface="Arial"/>
                <a:sym typeface="Arial"/>
              </a:rPr>
              <a:t>   在实践中更好地发挥</a:t>
            </a:r>
            <a:endParaRPr sz="1700" b="1" i="0" u="none" strike="noStrike" cap="none" dirty="0">
              <a:solidFill>
                <a:srgbClr val="7F7F7F"/>
              </a:solidFill>
              <a:latin typeface="Arial"/>
              <a:ea typeface="Arial"/>
              <a:cs typeface="Arial"/>
              <a:sym typeface="Arial"/>
            </a:endParaRPr>
          </a:p>
        </p:txBody>
      </p:sp>
      <p:sp>
        <p:nvSpPr>
          <p:cNvPr id="340" name="Google Shape;340;p6"/>
          <p:cNvSpPr txBox="1"/>
          <p:nvPr/>
        </p:nvSpPr>
        <p:spPr>
          <a:xfrm>
            <a:off x="5387745" y="3917557"/>
            <a:ext cx="3338579" cy="6155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zh-CN" altLang="en-US" sz="1700" b="1" dirty="0">
                <a:solidFill>
                  <a:schemeClr val="lt1"/>
                </a:solidFill>
              </a:rPr>
              <a:t>培养创新的思考模式，</a:t>
            </a:r>
            <a:endParaRPr lang="en-US" altLang="zh-CN" sz="1700" b="1" dirty="0">
              <a:solidFill>
                <a:schemeClr val="lt1"/>
              </a:solidFill>
            </a:endParaRPr>
          </a:p>
          <a:p>
            <a:pPr marL="0" marR="0" lvl="0" indent="0" algn="just" rtl="0">
              <a:lnSpc>
                <a:spcPct val="100000"/>
              </a:lnSpc>
              <a:spcBef>
                <a:spcPts val="0"/>
              </a:spcBef>
              <a:spcAft>
                <a:spcPts val="0"/>
              </a:spcAft>
              <a:buClr>
                <a:srgbClr val="000000"/>
              </a:buClr>
              <a:buSzPts val="1700"/>
              <a:buFont typeface="Arial"/>
              <a:buNone/>
            </a:pPr>
            <a:r>
              <a:rPr lang="zh-CN" altLang="en-US" sz="1700" b="1" dirty="0">
                <a:solidFill>
                  <a:schemeClr val="lt1"/>
                </a:solidFill>
              </a:rPr>
              <a:t>   开启自己的创业之旅</a:t>
            </a:r>
            <a:endParaRPr sz="1700" b="1" i="0" u="none" strike="noStrike" cap="none" dirty="0">
              <a:solidFill>
                <a:schemeClr val="lt1"/>
              </a:solidFill>
              <a:latin typeface="Arial"/>
              <a:ea typeface="Arial"/>
              <a:cs typeface="Arial"/>
              <a:sym typeface="Arial"/>
            </a:endParaRPr>
          </a:p>
        </p:txBody>
      </p:sp>
      <p:grpSp>
        <p:nvGrpSpPr>
          <p:cNvPr id="341" name="Google Shape;341;p6"/>
          <p:cNvGrpSpPr/>
          <p:nvPr/>
        </p:nvGrpSpPr>
        <p:grpSpPr>
          <a:xfrm rot="-929180">
            <a:off x="2032659" y="2713948"/>
            <a:ext cx="1219919" cy="1129484"/>
            <a:chOff x="1064519" y="1872500"/>
            <a:chExt cx="1561257" cy="1445520"/>
          </a:xfrm>
        </p:grpSpPr>
        <p:sp>
          <p:nvSpPr>
            <p:cNvPr id="342" name="Google Shape;342;p6"/>
            <p:cNvSpPr/>
            <p:nvPr/>
          </p:nvSpPr>
          <p:spPr>
            <a:xfrm>
              <a:off x="1634779" y="2819951"/>
              <a:ext cx="110877" cy="179829"/>
            </a:xfrm>
            <a:custGeom>
              <a:avLst/>
              <a:gdLst/>
              <a:ahLst/>
              <a:cxnLst/>
              <a:rect l="l" t="t" r="r" b="b"/>
              <a:pathLst>
                <a:path w="110877" h="179829" extrusionOk="0">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3" name="Google Shape;343;p6"/>
            <p:cNvSpPr/>
            <p:nvPr/>
          </p:nvSpPr>
          <p:spPr>
            <a:xfrm>
              <a:off x="2539846" y="2271312"/>
              <a:ext cx="85930" cy="302834"/>
            </a:xfrm>
            <a:custGeom>
              <a:avLst/>
              <a:gdLst/>
              <a:ahLst/>
              <a:cxnLst/>
              <a:rect l="l" t="t" r="r" b="b"/>
              <a:pathLst>
                <a:path w="85929" h="302833" extrusionOk="0">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4" name="Google Shape;344;p6"/>
            <p:cNvSpPr/>
            <p:nvPr/>
          </p:nvSpPr>
          <p:spPr>
            <a:xfrm>
              <a:off x="1326355" y="2477085"/>
              <a:ext cx="459448" cy="840935"/>
            </a:xfrm>
            <a:custGeom>
              <a:avLst/>
              <a:gdLst/>
              <a:ahLst/>
              <a:cxnLst/>
              <a:rect l="l" t="t" r="r" b="b"/>
              <a:pathLst>
                <a:path w="459447" h="840935" extrusionOk="0">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5" name="Google Shape;345;p6"/>
            <p:cNvSpPr/>
            <p:nvPr/>
          </p:nvSpPr>
          <p:spPr>
            <a:xfrm>
              <a:off x="1471820" y="1927904"/>
              <a:ext cx="1038782" cy="989580"/>
            </a:xfrm>
            <a:custGeom>
              <a:avLst/>
              <a:gdLst/>
              <a:ahLst/>
              <a:cxnLst/>
              <a:rect l="l" t="t" r="r" b="b"/>
              <a:pathLst>
                <a:path w="1038782" h="989580" extrusionOk="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6" name="Google Shape;346;p6"/>
            <p:cNvSpPr/>
            <p:nvPr/>
          </p:nvSpPr>
          <p:spPr>
            <a:xfrm>
              <a:off x="2510221" y="1872500"/>
              <a:ext cx="59597" cy="1100458"/>
            </a:xfrm>
            <a:custGeom>
              <a:avLst/>
              <a:gdLst/>
              <a:ahLst/>
              <a:cxnLst/>
              <a:rect l="l" t="t" r="r" b="b"/>
              <a:pathLst>
                <a:path w="59596" h="1100457" extrusionOk="0">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7" name="Google Shape;347;p6"/>
            <p:cNvSpPr/>
            <p:nvPr/>
          </p:nvSpPr>
          <p:spPr>
            <a:xfrm>
              <a:off x="1064519" y="2288498"/>
              <a:ext cx="126123" cy="267492"/>
            </a:xfrm>
            <a:custGeom>
              <a:avLst/>
              <a:gdLst/>
              <a:ahLst/>
              <a:cxnLst/>
              <a:rect l="l" t="t" r="r" b="b"/>
              <a:pathLst>
                <a:path w="126122" h="267491" extrusionOk="0">
                  <a:moveTo>
                    <a:pt x="260" y="260"/>
                  </a:moveTo>
                  <a:lnTo>
                    <a:pt x="126071" y="260"/>
                  </a:lnTo>
                  <a:lnTo>
                    <a:pt x="126071" y="267266"/>
                  </a:lnTo>
                  <a:lnTo>
                    <a:pt x="260" y="267266"/>
                  </a:ln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8" name="Google Shape;348;p6"/>
            <p:cNvSpPr/>
            <p:nvPr/>
          </p:nvSpPr>
          <p:spPr>
            <a:xfrm>
              <a:off x="1122660" y="2149278"/>
              <a:ext cx="349610" cy="545724"/>
            </a:xfrm>
            <a:custGeom>
              <a:avLst/>
              <a:gdLst/>
              <a:ahLst/>
              <a:cxnLst/>
              <a:rect l="l" t="t" r="r" b="b"/>
              <a:pathLst>
                <a:path w="349610" h="545724" extrusionOk="0">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grpSp>
        <p:nvGrpSpPr>
          <p:cNvPr id="349" name="Google Shape;349;p6"/>
          <p:cNvGrpSpPr/>
          <p:nvPr/>
        </p:nvGrpSpPr>
        <p:grpSpPr>
          <a:xfrm>
            <a:off x="657356" y="2320931"/>
            <a:ext cx="2311311" cy="2826954"/>
            <a:chOff x="959323" y="2530670"/>
            <a:chExt cx="3036106" cy="3713448"/>
          </a:xfrm>
        </p:grpSpPr>
        <p:sp>
          <p:nvSpPr>
            <p:cNvPr id="350" name="Google Shape;350;p6"/>
            <p:cNvSpPr/>
            <p:nvPr/>
          </p:nvSpPr>
          <p:spPr>
            <a:xfrm rot="1258431">
              <a:off x="3177475" y="3781009"/>
              <a:ext cx="682760" cy="881775"/>
            </a:xfrm>
            <a:custGeom>
              <a:avLst/>
              <a:gdLst/>
              <a:ahLst/>
              <a:cxnLst/>
              <a:rect l="l" t="t" r="r" b="b"/>
              <a:pathLst>
                <a:path w="669512" h="864666" extrusionOk="0">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51" name="Google Shape;351;p6"/>
            <p:cNvSpPr/>
            <p:nvPr/>
          </p:nvSpPr>
          <p:spPr>
            <a:xfrm rot="-659072" flipH="1">
              <a:off x="1126074" y="2670966"/>
              <a:ext cx="1656184" cy="1909514"/>
            </a:xfrm>
            <a:custGeom>
              <a:avLst/>
              <a:gdLst/>
              <a:ahLst/>
              <a:cxnLst/>
              <a:rect l="l" t="t" r="r" b="b"/>
              <a:pathLst>
                <a:path w="1656184" h="1909514" extrusionOk="0">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rgbClr val="BFBFB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026"/>
                <a:buFont typeface="Arial"/>
                <a:buNone/>
              </a:pPr>
              <a:endParaRPr sz="2026" b="0" i="0" u="none" strike="noStrike" cap="none">
                <a:solidFill>
                  <a:schemeClr val="dk1"/>
                </a:solidFill>
                <a:latin typeface="Arial"/>
                <a:ea typeface="Arial"/>
                <a:cs typeface="Arial"/>
                <a:sym typeface="Arial"/>
              </a:endParaRPr>
            </a:p>
          </p:txBody>
        </p:sp>
        <p:sp>
          <p:nvSpPr>
            <p:cNvPr id="352" name="Google Shape;352;p6"/>
            <p:cNvSpPr/>
            <p:nvPr/>
          </p:nvSpPr>
          <p:spPr>
            <a:xfrm>
              <a:off x="1358088" y="4198964"/>
              <a:ext cx="1089158" cy="611109"/>
            </a:xfrm>
            <a:custGeom>
              <a:avLst/>
              <a:gdLst/>
              <a:ahLst/>
              <a:cxnLst/>
              <a:rect l="l" t="t" r="r" b="b"/>
              <a:pathLst>
                <a:path w="1089158" h="611110" extrusionOk="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53" name="Google Shape;353;p6"/>
            <p:cNvSpPr/>
            <p:nvPr/>
          </p:nvSpPr>
          <p:spPr>
            <a:xfrm>
              <a:off x="3145709" y="4476837"/>
              <a:ext cx="591981" cy="227104"/>
            </a:xfrm>
            <a:custGeom>
              <a:avLst/>
              <a:gdLst/>
              <a:ahLst/>
              <a:cxnLst/>
              <a:rect l="l" t="t" r="r" b="b"/>
              <a:pathLst>
                <a:path w="591981" h="227104" extrusionOk="0">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54" name="Google Shape;354;p6"/>
            <p:cNvSpPr/>
            <p:nvPr/>
          </p:nvSpPr>
          <p:spPr>
            <a:xfrm>
              <a:off x="1130675" y="4343401"/>
              <a:ext cx="2709784" cy="1900717"/>
            </a:xfrm>
            <a:custGeom>
              <a:avLst/>
              <a:gdLst/>
              <a:ahLst/>
              <a:cxnLst/>
              <a:rect l="l" t="t" r="r" b="b"/>
              <a:pathLst>
                <a:path w="2709782" h="1900716" extrusionOk="0">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sp>
        <p:nvSpPr>
          <p:cNvPr id="355" name="Google Shape;355;p6"/>
          <p:cNvSpPr/>
          <p:nvPr/>
        </p:nvSpPr>
        <p:spPr>
          <a:xfrm>
            <a:off x="341850" y="1275606"/>
            <a:ext cx="358207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rgbClr val="FF0000"/>
                </a:solidFill>
                <a:latin typeface="Arial"/>
                <a:ea typeface="Arial"/>
                <a:cs typeface="Arial"/>
                <a:sym typeface="Arial"/>
              </a:rPr>
              <a:t>打造卓越自我</a:t>
            </a:r>
            <a:r>
              <a:rPr lang="en-US" altLang="zh-CN" sz="2400" b="1" i="0" u="none" strike="noStrike" cap="none" dirty="0">
                <a:solidFill>
                  <a:srgbClr val="FF0000"/>
                </a:solidFill>
                <a:latin typeface="Arial"/>
                <a:ea typeface="Arial"/>
                <a:cs typeface="Arial"/>
                <a:sym typeface="Arial"/>
              </a:rPr>
              <a:t>——</a:t>
            </a:r>
            <a:endParaRPr lang="en-US" altLang="zh-CN" sz="2400" b="1" dirty="0">
              <a:solidFill>
                <a:srgbClr val="FF0000"/>
              </a:solidFill>
            </a:endParaRPr>
          </a:p>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chemeClr val="tx1"/>
                </a:solidFill>
                <a:latin typeface="Arial"/>
                <a:ea typeface="Arial"/>
                <a:cs typeface="Arial"/>
                <a:sym typeface="Arial"/>
              </a:rPr>
              <a:t>              工商管理硕士！</a:t>
            </a:r>
            <a:endParaRPr sz="1600" b="0" i="0" u="none" strike="noStrike" cap="none" dirty="0">
              <a:solidFill>
                <a:schemeClr val="tx1"/>
              </a:solidFill>
              <a:latin typeface="Arial"/>
              <a:ea typeface="Arial"/>
              <a:cs typeface="Arial"/>
              <a:sym typeface="Arial"/>
            </a:endParaRPr>
          </a:p>
        </p:txBody>
      </p:sp>
      <p:sp>
        <p:nvSpPr>
          <p:cNvPr id="356" name="Google Shape;356;p6"/>
          <p:cNvSpPr/>
          <p:nvPr/>
        </p:nvSpPr>
        <p:spPr>
          <a:xfrm rot="-5400000">
            <a:off x="4606872" y="1411450"/>
            <a:ext cx="615514" cy="589359"/>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357" name="Google Shape;357;p6"/>
          <p:cNvSpPr/>
          <p:nvPr/>
        </p:nvSpPr>
        <p:spPr>
          <a:xfrm rot="-2794009">
            <a:off x="4628182" y="2254747"/>
            <a:ext cx="551843" cy="546086"/>
          </a:xfrm>
          <a:custGeom>
            <a:avLst/>
            <a:gdLst/>
            <a:ahLst/>
            <a:cxnLst/>
            <a:rect l="l" t="t" r="r" b="b"/>
            <a:pathLst>
              <a:path w="1807241" h="1788383" extrusionOk="0">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358" name="Google Shape;358;p6"/>
          <p:cNvSpPr/>
          <p:nvPr/>
        </p:nvSpPr>
        <p:spPr>
          <a:xfrm rot="-5400000" flipH="1">
            <a:off x="4622268" y="3126074"/>
            <a:ext cx="541566" cy="51002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359" name="Google Shape;359;p6"/>
          <p:cNvSpPr/>
          <p:nvPr/>
        </p:nvSpPr>
        <p:spPr>
          <a:xfrm>
            <a:off x="4644008" y="3972391"/>
            <a:ext cx="471567" cy="47156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360" name="Google Shape;360;p6"/>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5</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
          <p:cNvSpPr/>
          <p:nvPr/>
        </p:nvSpPr>
        <p:spPr>
          <a:xfrm flipH="1">
            <a:off x="0" y="3738015"/>
            <a:ext cx="9144000" cy="1419622"/>
          </a:xfrm>
          <a:prstGeom prst="rect">
            <a:avLst/>
          </a:prstGeom>
          <a:solidFill>
            <a:schemeClr val="accent1">
              <a:alpha val="8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7" name="Google Shape;367;p7"/>
          <p:cNvSpPr/>
          <p:nvPr/>
        </p:nvSpPr>
        <p:spPr>
          <a:xfrm>
            <a:off x="3888209" y="3040087"/>
            <a:ext cx="1367581" cy="136758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F3F3F"/>
              </a:buClr>
              <a:buSzPts val="1200"/>
              <a:buFont typeface="Arial"/>
              <a:buNone/>
            </a:pPr>
            <a:endParaRPr sz="1200" b="0" i="0" u="none" strike="noStrike" cap="none">
              <a:solidFill>
                <a:srgbClr val="3F3F3F"/>
              </a:solidFill>
              <a:latin typeface="Arial"/>
              <a:ea typeface="Arial"/>
              <a:cs typeface="Arial"/>
              <a:sym typeface="Arial"/>
            </a:endParaRPr>
          </a:p>
        </p:txBody>
      </p:sp>
      <p:pic>
        <p:nvPicPr>
          <p:cNvPr id="368" name="Google Shape;368;p7"/>
          <p:cNvPicPr preferRelativeResize="0"/>
          <p:nvPr/>
        </p:nvPicPr>
        <p:blipFill rotWithShape="1">
          <a:blip r:embed="rId3">
            <a:alphaModFix/>
          </a:blip>
          <a:srcRect l="1527" r="1525"/>
          <a:stretch/>
        </p:blipFill>
        <p:spPr>
          <a:xfrm>
            <a:off x="3888209" y="3003798"/>
            <a:ext cx="1367581" cy="1367581"/>
          </a:xfrm>
          <a:prstGeom prst="ellipse">
            <a:avLst/>
          </a:prstGeom>
          <a:noFill/>
          <a:ln>
            <a:noFill/>
          </a:ln>
        </p:spPr>
      </p:pic>
      <p:sp>
        <p:nvSpPr>
          <p:cNvPr id="369" name="Google Shape;369;p7"/>
          <p:cNvSpPr txBox="1">
            <a:spLocks noGrp="1"/>
          </p:cNvSpPr>
          <p:nvPr>
            <p:ph type="body" idx="1"/>
          </p:nvPr>
        </p:nvSpPr>
        <p:spPr>
          <a:xfrm>
            <a:off x="-1" y="447800"/>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zh-CN" altLang="en-US" sz="3600" b="1" dirty="0">
                <a:solidFill>
                  <a:srgbClr val="836B22"/>
                </a:solidFill>
              </a:rPr>
              <a:t>商业领域的就业增长</a:t>
            </a:r>
            <a:endParaRPr sz="3600" b="1" dirty="0">
              <a:solidFill>
                <a:srgbClr val="836B22"/>
              </a:solidFill>
              <a:latin typeface="Arial"/>
              <a:ea typeface="Arial"/>
              <a:cs typeface="Arial"/>
              <a:sym typeface="Arial"/>
            </a:endParaRPr>
          </a:p>
        </p:txBody>
      </p:sp>
      <p:sp>
        <p:nvSpPr>
          <p:cNvPr id="370" name="Google Shape;370;p7"/>
          <p:cNvSpPr txBox="1"/>
          <p:nvPr/>
        </p:nvSpPr>
        <p:spPr>
          <a:xfrm>
            <a:off x="1148290" y="1382813"/>
            <a:ext cx="6942765"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0" i="0" u="none" strike="noStrike" cap="none" dirty="0">
                <a:solidFill>
                  <a:schemeClr val="dk1"/>
                </a:solidFill>
                <a:latin typeface="Arial"/>
                <a:ea typeface="Arial"/>
                <a:cs typeface="Arial"/>
                <a:sym typeface="Arial"/>
              </a:rPr>
              <a:t>例如：预计从 </a:t>
            </a:r>
            <a:r>
              <a:rPr lang="en-US" altLang="zh-CN" sz="2400" b="0" i="0" u="none" strike="noStrike" cap="none" dirty="0">
                <a:solidFill>
                  <a:schemeClr val="dk1"/>
                </a:solidFill>
                <a:latin typeface="Arial"/>
                <a:ea typeface="Arial"/>
                <a:cs typeface="Arial"/>
                <a:sym typeface="Arial"/>
              </a:rPr>
              <a:t>2022 </a:t>
            </a:r>
            <a:r>
              <a:rPr lang="zh-CN" altLang="en-US" sz="2400" b="0" i="0" u="none" strike="noStrike" cap="none" dirty="0">
                <a:solidFill>
                  <a:schemeClr val="dk1"/>
                </a:solidFill>
                <a:latin typeface="Arial"/>
                <a:ea typeface="Arial"/>
                <a:cs typeface="Arial"/>
                <a:sym typeface="Arial"/>
              </a:rPr>
              <a:t>年到 </a:t>
            </a:r>
            <a:r>
              <a:rPr lang="en-US" altLang="zh-CN" sz="2400" b="0" i="0" u="none" strike="noStrike" cap="none" dirty="0">
                <a:solidFill>
                  <a:schemeClr val="dk1"/>
                </a:solidFill>
                <a:latin typeface="Arial"/>
                <a:ea typeface="Arial"/>
                <a:cs typeface="Arial"/>
                <a:sym typeface="Arial"/>
              </a:rPr>
              <a:t>2032 </a:t>
            </a:r>
            <a:r>
              <a:rPr lang="zh-CN" altLang="en-US" sz="2400" b="0" i="0" u="none" strike="noStrike" cap="none" dirty="0">
                <a:solidFill>
                  <a:schemeClr val="dk1"/>
                </a:solidFill>
                <a:latin typeface="Arial"/>
                <a:ea typeface="Arial"/>
                <a:cs typeface="Arial"/>
                <a:sym typeface="Arial"/>
              </a:rPr>
              <a:t>年，管理分析师的就业率将增长 </a:t>
            </a:r>
            <a:r>
              <a:rPr lang="en-US" altLang="zh-CN" sz="2400" b="0" i="0" u="none" strike="noStrike" cap="none" dirty="0">
                <a:solidFill>
                  <a:schemeClr val="dk1"/>
                </a:solidFill>
                <a:latin typeface="Arial"/>
                <a:ea typeface="Arial"/>
                <a:cs typeface="Arial"/>
                <a:sym typeface="Arial"/>
              </a:rPr>
              <a:t>10%</a:t>
            </a:r>
            <a:r>
              <a:rPr lang="zh-CN" altLang="en-US" sz="2400" b="0" i="0" u="none" strike="noStrike" cap="none" dirty="0">
                <a:solidFill>
                  <a:schemeClr val="dk1"/>
                </a:solidFill>
                <a:latin typeface="Arial"/>
                <a:ea typeface="Arial"/>
                <a:cs typeface="Arial"/>
                <a:sym typeface="Arial"/>
              </a:rPr>
              <a:t>，远高于所有职业的平均增长速度。增速快于所有职业的平均水平，在这十年中，预计每年平均约有 </a:t>
            </a:r>
            <a:r>
              <a:rPr lang="en-US" altLang="zh-CN" sz="2400" b="0" i="0" u="none" strike="noStrike" cap="none" dirty="0">
                <a:solidFill>
                  <a:schemeClr val="dk1"/>
                </a:solidFill>
                <a:latin typeface="Arial"/>
                <a:ea typeface="Arial"/>
                <a:cs typeface="Arial"/>
                <a:sym typeface="Arial"/>
              </a:rPr>
              <a:t>92,900 </a:t>
            </a:r>
            <a:r>
              <a:rPr lang="zh-CN" altLang="en-US" sz="2400" b="0" i="0" u="none" strike="noStrike" cap="none" dirty="0">
                <a:solidFill>
                  <a:schemeClr val="dk1"/>
                </a:solidFill>
                <a:latin typeface="Arial"/>
                <a:ea typeface="Arial"/>
                <a:cs typeface="Arial"/>
                <a:sym typeface="Arial"/>
              </a:rPr>
              <a:t>个管理分析师职位空缺</a:t>
            </a:r>
            <a:endParaRPr sz="2400" b="0" i="0" u="none" strike="noStrike" cap="none" dirty="0">
              <a:solidFill>
                <a:srgbClr val="3F3F3F"/>
              </a:solidFill>
              <a:latin typeface="Arial"/>
              <a:ea typeface="Arial"/>
              <a:cs typeface="Arial"/>
              <a:sym typeface="Arial"/>
            </a:endParaRPr>
          </a:p>
        </p:txBody>
      </p:sp>
      <p:sp>
        <p:nvSpPr>
          <p:cNvPr id="371" name="Google Shape;371;p7"/>
          <p:cNvSpPr txBox="1"/>
          <p:nvPr/>
        </p:nvSpPr>
        <p:spPr>
          <a:xfrm>
            <a:off x="395536" y="1059582"/>
            <a:ext cx="56938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accent1"/>
                </a:solidFill>
                <a:latin typeface="Arial"/>
                <a:ea typeface="Arial"/>
                <a:cs typeface="Arial"/>
                <a:sym typeface="Arial"/>
              </a:rPr>
              <a:t>“</a:t>
            </a:r>
            <a:endParaRPr sz="6000" b="1" i="0" u="none" strike="noStrike" cap="none">
              <a:solidFill>
                <a:schemeClr val="accent1"/>
              </a:solidFill>
              <a:latin typeface="Arial"/>
              <a:ea typeface="Arial"/>
              <a:cs typeface="Arial"/>
              <a:sym typeface="Arial"/>
            </a:endParaRPr>
          </a:p>
        </p:txBody>
      </p:sp>
      <p:sp>
        <p:nvSpPr>
          <p:cNvPr id="372" name="Google Shape;372;p7"/>
          <p:cNvSpPr txBox="1"/>
          <p:nvPr/>
        </p:nvSpPr>
        <p:spPr>
          <a:xfrm rot="10800000">
            <a:off x="7596335" y="2139701"/>
            <a:ext cx="79208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accent1"/>
                </a:solidFill>
                <a:latin typeface="Arial"/>
                <a:ea typeface="Arial"/>
                <a:cs typeface="Arial"/>
                <a:sym typeface="Arial"/>
              </a:rPr>
              <a:t>“</a:t>
            </a:r>
            <a:endParaRPr sz="6000" b="1" i="0" u="none" strike="noStrike" cap="none">
              <a:solidFill>
                <a:schemeClr val="accent1"/>
              </a:solidFill>
              <a:latin typeface="Arial"/>
              <a:ea typeface="Arial"/>
              <a:cs typeface="Arial"/>
              <a:sym typeface="Arial"/>
            </a:endParaRPr>
          </a:p>
        </p:txBody>
      </p:sp>
      <p:sp>
        <p:nvSpPr>
          <p:cNvPr id="373" name="Google Shape;373;p7"/>
          <p:cNvSpPr txBox="1"/>
          <p:nvPr/>
        </p:nvSpPr>
        <p:spPr>
          <a:xfrm>
            <a:off x="0" y="4427919"/>
            <a:ext cx="515231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altLang="zh-CN" sz="1000" b="1" i="0" u="none" strike="noStrike" cap="none" dirty="0">
                <a:solidFill>
                  <a:srgbClr val="FFFFFF"/>
                </a:solidFill>
                <a:latin typeface="Arial"/>
                <a:ea typeface="Arial"/>
                <a:cs typeface="Arial"/>
                <a:sym typeface="Arial"/>
              </a:rPr>
              <a:t>Occupational Outlook Handbook</a:t>
            </a: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FFFFFF"/>
                </a:solidFill>
                <a:latin typeface="Arial"/>
                <a:ea typeface="Arial"/>
                <a:cs typeface="Arial"/>
                <a:sym typeface="Arial"/>
              </a:rPr>
              <a:t>https://www.bls.gov/ooh/business-and-financial/management-analysts.htm</a:t>
            </a:r>
            <a:endParaRPr sz="1400" b="0" i="0" u="none" strike="noStrike" cap="none" dirty="0">
              <a:solidFill>
                <a:srgbClr val="000000"/>
              </a:solidFill>
              <a:latin typeface="Arial"/>
              <a:ea typeface="Arial"/>
              <a:cs typeface="Arial"/>
              <a:sym typeface="Arial"/>
            </a:endParaRPr>
          </a:p>
        </p:txBody>
      </p:sp>
      <p:sp>
        <p:nvSpPr>
          <p:cNvPr id="374" name="Google Shape;374;p7"/>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6</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
          <p:cNvSpPr txBox="1">
            <a:spLocks noGrp="1"/>
          </p:cNvSpPr>
          <p:nvPr>
            <p:ph type="title"/>
          </p:nvPr>
        </p:nvSpPr>
        <p:spPr>
          <a:xfrm>
            <a:off x="0" y="103108"/>
            <a:ext cx="9144000" cy="88446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Font typeface="Arial Black"/>
              <a:buNone/>
            </a:pPr>
            <a:r>
              <a:rPr lang="zh-CN" altLang="en-US" sz="3600" b="1" dirty="0">
                <a:solidFill>
                  <a:srgbClr val="836B22"/>
                </a:solidFill>
                <a:latin typeface="Arial Black"/>
                <a:ea typeface="Arial Black"/>
                <a:cs typeface="Arial Black"/>
                <a:sym typeface="Arial Black"/>
              </a:rPr>
              <a:t>相关职业及薪资</a:t>
            </a:r>
            <a:endParaRPr sz="3600" dirty="0">
              <a:solidFill>
                <a:schemeClr val="accent1"/>
              </a:solidFill>
            </a:endParaRPr>
          </a:p>
        </p:txBody>
      </p:sp>
      <p:grpSp>
        <p:nvGrpSpPr>
          <p:cNvPr id="380" name="Google Shape;380;p8"/>
          <p:cNvGrpSpPr/>
          <p:nvPr/>
        </p:nvGrpSpPr>
        <p:grpSpPr>
          <a:xfrm rot="-301141">
            <a:off x="-285060" y="1452451"/>
            <a:ext cx="3339786" cy="3339786"/>
            <a:chOff x="152093" y="1531760"/>
            <a:chExt cx="3339786" cy="3339786"/>
          </a:xfrm>
        </p:grpSpPr>
        <p:sp>
          <p:nvSpPr>
            <p:cNvPr id="381" name="Google Shape;381;p8"/>
            <p:cNvSpPr/>
            <p:nvPr/>
          </p:nvSpPr>
          <p:spPr>
            <a:xfrm rot="2700000" flipH="1">
              <a:off x="1034951" y="1627103"/>
              <a:ext cx="1574070" cy="3149101"/>
            </a:xfrm>
            <a:custGeom>
              <a:avLst/>
              <a:gdLst/>
              <a:ahLst/>
              <a:cxnLst/>
              <a:rect l="l" t="t" r="r" b="b"/>
              <a:pathLst>
                <a:path w="1574070" h="3149101" extrusionOk="0">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p8"/>
            <p:cNvSpPr/>
            <p:nvPr/>
          </p:nvSpPr>
          <p:spPr>
            <a:xfrm rot="-8100000" flipH="1">
              <a:off x="299369" y="4293587"/>
              <a:ext cx="528162" cy="301840"/>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383" name="Google Shape;383;p8" descr="D:\KBM-정애\014-Fullppt\PNG이미지\지구본.png"/>
          <p:cNvPicPr preferRelativeResize="0"/>
          <p:nvPr/>
        </p:nvPicPr>
        <p:blipFill rotWithShape="1">
          <a:blip r:embed="rId3">
            <a:alphaModFix/>
          </a:blip>
          <a:srcRect/>
          <a:stretch/>
        </p:blipFill>
        <p:spPr>
          <a:xfrm rot="-301141">
            <a:off x="1271185" y="1952321"/>
            <a:ext cx="1236428" cy="1238857"/>
          </a:xfrm>
          <a:prstGeom prst="rect">
            <a:avLst/>
          </a:prstGeom>
          <a:noFill/>
          <a:ln>
            <a:noFill/>
          </a:ln>
        </p:spPr>
      </p:pic>
      <p:sp>
        <p:nvSpPr>
          <p:cNvPr id="384" name="Google Shape;384;p8"/>
          <p:cNvSpPr txBox="1"/>
          <p:nvPr/>
        </p:nvSpPr>
        <p:spPr>
          <a:xfrm>
            <a:off x="2704267" y="924195"/>
            <a:ext cx="4896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zh-CN" altLang="en-US" sz="1800" b="1" i="0" u="none" strike="noStrike" cap="none" dirty="0">
                <a:solidFill>
                  <a:schemeClr val="dk1"/>
                </a:solidFill>
                <a:latin typeface="Arial"/>
                <a:ea typeface="Arial"/>
                <a:cs typeface="Arial"/>
                <a:sym typeface="Arial"/>
              </a:rPr>
              <a:t>毕业之后准备迎接高需求的职业：</a:t>
            </a:r>
            <a:endParaRPr sz="1800" b="1" i="0" u="none" strike="noStrike" cap="none" dirty="0">
              <a:solidFill>
                <a:schemeClr val="dk1"/>
              </a:solidFill>
              <a:latin typeface="Arial"/>
              <a:ea typeface="Arial"/>
              <a:cs typeface="Arial"/>
              <a:sym typeface="Arial"/>
            </a:endParaRPr>
          </a:p>
        </p:txBody>
      </p:sp>
      <p:sp>
        <p:nvSpPr>
          <p:cNvPr id="385" name="Google Shape;385;p8"/>
          <p:cNvSpPr/>
          <p:nvPr/>
        </p:nvSpPr>
        <p:spPr>
          <a:xfrm>
            <a:off x="3066308" y="1441928"/>
            <a:ext cx="6156176" cy="260071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计算机和信息系统经理 </a:t>
            </a:r>
            <a:r>
              <a:rPr lang="en-US" sz="1200" b="1" i="1" u="none" strike="noStrike" cap="none" dirty="0">
                <a:solidFill>
                  <a:srgbClr val="7F7F7F"/>
                </a:solidFill>
                <a:latin typeface="Arial"/>
                <a:ea typeface="Arial"/>
                <a:cs typeface="Arial"/>
                <a:sym typeface="Arial"/>
              </a:rPr>
              <a:t>($90,603 /year)</a:t>
            </a:r>
            <a:endParaRPr sz="16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信息安全分析师 </a:t>
            </a:r>
            <a:r>
              <a:rPr lang="en-US" sz="1200" b="1" i="1" u="none" strike="noStrike" cap="none" dirty="0">
                <a:solidFill>
                  <a:srgbClr val="7F7F7F"/>
                </a:solidFill>
                <a:latin typeface="Arial"/>
                <a:ea typeface="Arial"/>
                <a:cs typeface="Arial"/>
                <a:sym typeface="Arial"/>
              </a:rPr>
              <a:t>($79,750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运营研究分析师 </a:t>
            </a:r>
            <a:r>
              <a:rPr lang="en-US" sz="1200" b="1" i="1" u="none" strike="noStrike" cap="none" dirty="0">
                <a:solidFill>
                  <a:srgbClr val="7F7F7F"/>
                </a:solidFill>
                <a:latin typeface="Arial"/>
                <a:ea typeface="Arial"/>
                <a:cs typeface="Arial"/>
                <a:sym typeface="Arial"/>
              </a:rPr>
              <a:t>($85,403 /year)</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数字营销专家 </a:t>
            </a:r>
            <a:r>
              <a:rPr lang="en-US" sz="1200" b="1" i="1" u="none" strike="noStrike" cap="none" dirty="0">
                <a:solidFill>
                  <a:srgbClr val="7F7F7F"/>
                </a:solidFill>
                <a:latin typeface="Arial"/>
                <a:ea typeface="Arial"/>
                <a:cs typeface="Arial"/>
                <a:sym typeface="Arial"/>
              </a:rPr>
              <a:t>($58,485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财务经理 </a:t>
            </a:r>
            <a:r>
              <a:rPr lang="en-US" sz="1200" b="1" i="1" u="none" strike="noStrike" cap="none" dirty="0">
                <a:solidFill>
                  <a:srgbClr val="7F7F7F"/>
                </a:solidFill>
                <a:latin typeface="Arial"/>
                <a:ea typeface="Arial"/>
                <a:cs typeface="Arial"/>
                <a:sym typeface="Arial"/>
              </a:rPr>
              <a:t>($64,642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市场调研分析师 </a:t>
            </a:r>
            <a:r>
              <a:rPr lang="en-US" sz="1200" b="1" i="1" u="none" strike="noStrike" cap="none" dirty="0">
                <a:solidFill>
                  <a:srgbClr val="7F7F7F"/>
                </a:solidFill>
                <a:latin typeface="Arial"/>
                <a:ea typeface="Arial"/>
                <a:cs typeface="Arial"/>
                <a:sym typeface="Arial"/>
              </a:rPr>
              <a:t>($63,120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产品经理 </a:t>
            </a:r>
            <a:r>
              <a:rPr lang="en-US" sz="1200" b="1" i="1" u="none" strike="noStrike" cap="none" dirty="0">
                <a:solidFill>
                  <a:srgbClr val="7F7F7F"/>
                </a:solidFill>
                <a:latin typeface="Arial"/>
                <a:ea typeface="Arial"/>
                <a:cs typeface="Arial"/>
                <a:sym typeface="Arial"/>
              </a:rPr>
              <a:t>($64,387 /year)</a:t>
            </a:r>
            <a:endParaRPr sz="1200" b="1" i="1" u="none" strike="noStrike" cap="none" dirty="0">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zh-CN" altLang="en-US" sz="1600" b="0" i="0" u="none" strike="noStrike" cap="none" dirty="0">
                <a:solidFill>
                  <a:schemeClr val="dk1"/>
                </a:solidFill>
                <a:latin typeface="Arial"/>
                <a:ea typeface="Arial"/>
                <a:cs typeface="Arial"/>
                <a:sym typeface="Arial"/>
              </a:rPr>
              <a:t>产品营销经理和品牌经理 </a:t>
            </a:r>
            <a:r>
              <a:rPr lang="en-US" sz="1200" b="1" i="1" u="none" strike="noStrike" cap="none" dirty="0">
                <a:solidFill>
                  <a:srgbClr val="7F7F7F"/>
                </a:solidFill>
                <a:latin typeface="Arial"/>
                <a:ea typeface="Arial"/>
                <a:cs typeface="Arial"/>
                <a:sym typeface="Arial"/>
              </a:rPr>
              <a:t>($64,241 /year)</a:t>
            </a:r>
            <a:endParaRPr sz="1200" b="1" i="1" u="none" strike="noStrike" cap="none" dirty="0">
              <a:solidFill>
                <a:srgbClr val="7F7F7F"/>
              </a:solidFill>
              <a:latin typeface="Arial"/>
              <a:ea typeface="Arial"/>
              <a:cs typeface="Arial"/>
              <a:sym typeface="Arial"/>
            </a:endParaRPr>
          </a:p>
        </p:txBody>
      </p:sp>
      <p:sp>
        <p:nvSpPr>
          <p:cNvPr id="386" name="Google Shape;386;p8"/>
          <p:cNvSpPr txBox="1"/>
          <p:nvPr/>
        </p:nvSpPr>
        <p:spPr>
          <a:xfrm>
            <a:off x="0" y="4555807"/>
            <a:ext cx="515231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7F7F7F"/>
                </a:solidFill>
                <a:latin typeface="Arial"/>
                <a:ea typeface="Arial"/>
                <a:cs typeface="Arial"/>
                <a:sym typeface="Arial"/>
              </a:rPr>
              <a:t>Release Date: April 11, 2019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7F7F7F"/>
                </a:solidFill>
                <a:latin typeface="Arial"/>
                <a:ea typeface="Arial"/>
                <a:cs typeface="Arial"/>
                <a:sym typeface="Arial"/>
              </a:rPr>
              <a:t>Information of average salary in Irvine ,CA from ZipRecruiter.</a:t>
            </a:r>
            <a:endParaRPr sz="1050" b="1" i="0" u="none" strike="noStrike" cap="none" dirty="0">
              <a:solidFill>
                <a:srgbClr val="7F7F7F"/>
              </a:solidFill>
              <a:latin typeface="Arial"/>
              <a:ea typeface="Arial"/>
              <a:cs typeface="Arial"/>
              <a:sym typeface="Arial"/>
            </a:endParaRPr>
          </a:p>
        </p:txBody>
      </p:sp>
      <p:sp>
        <p:nvSpPr>
          <p:cNvPr id="387" name="Google Shape;387;p8"/>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7</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8"/>
          <p:cNvSpPr txBox="1"/>
          <p:nvPr/>
        </p:nvSpPr>
        <p:spPr>
          <a:xfrm>
            <a:off x="87290" y="1923678"/>
            <a:ext cx="2531220"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为什么选择</a:t>
            </a:r>
            <a:r>
              <a:rPr lang="en-US" altLang="zh-CN" sz="3300" b="1" i="0" u="none" strike="noStrike" cap="none" dirty="0" err="1">
                <a:solidFill>
                  <a:schemeClr val="lt1"/>
                </a:solidFill>
                <a:latin typeface="Arial Black"/>
                <a:ea typeface="Arial Black"/>
                <a:cs typeface="Arial Black"/>
                <a:sym typeface="Arial Black"/>
              </a:rPr>
              <a:t>Virscend</a:t>
            </a:r>
            <a:r>
              <a:rPr lang="zh-CN" altLang="en-US" sz="3300" b="1" i="0" u="none" strike="noStrike" cap="none" dirty="0">
                <a:solidFill>
                  <a:schemeClr val="lt1"/>
                </a:solidFill>
                <a:latin typeface="Arial Black"/>
                <a:ea typeface="Arial Black"/>
                <a:cs typeface="Arial Black"/>
                <a:sym typeface="Arial Black"/>
              </a:rPr>
              <a:t>大学？</a:t>
            </a:r>
            <a:endParaRPr sz="3600" b="0" i="0" u="none" strike="noStrike" cap="none" dirty="0">
              <a:solidFill>
                <a:schemeClr val="lt1"/>
              </a:solidFill>
              <a:latin typeface="Arial"/>
              <a:ea typeface="Arial"/>
              <a:cs typeface="Arial"/>
              <a:sym typeface="Arial"/>
            </a:endParaRPr>
          </a:p>
        </p:txBody>
      </p:sp>
      <p:sp>
        <p:nvSpPr>
          <p:cNvPr id="393" name="Google Shape;393;p18"/>
          <p:cNvSpPr/>
          <p:nvPr/>
        </p:nvSpPr>
        <p:spPr>
          <a:xfrm>
            <a:off x="2829178" y="661825"/>
            <a:ext cx="720080" cy="72008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p18"/>
          <p:cNvSpPr/>
          <p:nvPr/>
        </p:nvSpPr>
        <p:spPr>
          <a:xfrm>
            <a:off x="2829178" y="2337142"/>
            <a:ext cx="720080" cy="72008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p18"/>
          <p:cNvSpPr/>
          <p:nvPr/>
        </p:nvSpPr>
        <p:spPr>
          <a:xfrm>
            <a:off x="2829178" y="3777883"/>
            <a:ext cx="720080" cy="72008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96" name="Google Shape;396;p18"/>
          <p:cNvGrpSpPr/>
          <p:nvPr/>
        </p:nvGrpSpPr>
        <p:grpSpPr>
          <a:xfrm>
            <a:off x="3506509" y="794803"/>
            <a:ext cx="5169996" cy="923289"/>
            <a:chOff x="636702" y="3235842"/>
            <a:chExt cx="2464638" cy="923289"/>
          </a:xfrm>
        </p:grpSpPr>
        <p:sp>
          <p:nvSpPr>
            <p:cNvPr id="397" name="Google Shape;397;p18"/>
            <p:cNvSpPr txBox="1"/>
            <p:nvPr/>
          </p:nvSpPr>
          <p:spPr>
            <a:xfrm>
              <a:off x="636702" y="3572367"/>
              <a:ext cx="2059657" cy="307777"/>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398" name="Google Shape;398;p18"/>
            <p:cNvSpPr txBox="1"/>
            <p:nvPr/>
          </p:nvSpPr>
          <p:spPr>
            <a:xfrm>
              <a:off x="803640" y="3235842"/>
              <a:ext cx="22977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zh-CN" altLang="en-US" sz="5400" b="1" dirty="0">
                  <a:solidFill>
                    <a:srgbClr val="00B050"/>
                  </a:solidFill>
                </a:rPr>
                <a:t>课程安排</a:t>
              </a:r>
              <a:endParaRPr sz="1400" b="0" i="0" u="none" strike="noStrike" cap="none" dirty="0">
                <a:solidFill>
                  <a:srgbClr val="000000"/>
                </a:solidFill>
                <a:latin typeface="Arial"/>
                <a:ea typeface="Arial"/>
                <a:cs typeface="Arial"/>
                <a:sym typeface="Arial"/>
              </a:endParaRPr>
            </a:p>
          </p:txBody>
        </p:sp>
      </p:grpSp>
      <p:sp>
        <p:nvSpPr>
          <p:cNvPr id="399" name="Google Shape;399;p18"/>
          <p:cNvSpPr txBox="1"/>
          <p:nvPr/>
        </p:nvSpPr>
        <p:spPr>
          <a:xfrm>
            <a:off x="3856690" y="2135428"/>
            <a:ext cx="48198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zh-CN" altLang="en-US" sz="5400" b="1" i="0" u="none" strike="noStrike" cap="none" dirty="0">
                <a:solidFill>
                  <a:srgbClr val="FFC000"/>
                </a:solidFill>
                <a:latin typeface="Arial"/>
                <a:ea typeface="Arial"/>
                <a:cs typeface="Arial"/>
                <a:sym typeface="Arial"/>
              </a:rPr>
              <a:t>高性价比</a:t>
            </a:r>
            <a:endParaRPr sz="1400" b="0" i="0" u="none" strike="noStrike" cap="none" dirty="0">
              <a:solidFill>
                <a:srgbClr val="000000"/>
              </a:solidFill>
              <a:latin typeface="Arial"/>
              <a:ea typeface="Arial"/>
              <a:cs typeface="Arial"/>
              <a:sym typeface="Arial"/>
            </a:endParaRPr>
          </a:p>
        </p:txBody>
      </p:sp>
      <p:grpSp>
        <p:nvGrpSpPr>
          <p:cNvPr id="400" name="Google Shape;400;p18"/>
          <p:cNvGrpSpPr/>
          <p:nvPr/>
        </p:nvGrpSpPr>
        <p:grpSpPr>
          <a:xfrm>
            <a:off x="3143719" y="3676278"/>
            <a:ext cx="5688633" cy="923289"/>
            <a:chOff x="632002" y="3272752"/>
            <a:chExt cx="2711882" cy="923289"/>
          </a:xfrm>
        </p:grpSpPr>
        <p:sp>
          <p:nvSpPr>
            <p:cNvPr id="401" name="Google Shape;401;p18"/>
            <p:cNvSpPr txBox="1"/>
            <p:nvPr/>
          </p:nvSpPr>
          <p:spPr>
            <a:xfrm>
              <a:off x="632002" y="3486157"/>
              <a:ext cx="2711882" cy="30777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02" name="Google Shape;402;p18"/>
            <p:cNvSpPr txBox="1"/>
            <p:nvPr/>
          </p:nvSpPr>
          <p:spPr>
            <a:xfrm>
              <a:off x="1312891" y="3272752"/>
              <a:ext cx="1682053"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zh-CN" altLang="en-US" sz="5400" b="1" dirty="0">
                  <a:solidFill>
                    <a:schemeClr val="accent1">
                      <a:lumMod val="75000"/>
                    </a:schemeClr>
                  </a:solidFill>
                </a:rPr>
                <a:t>项目亮点</a:t>
              </a:r>
              <a:endParaRPr sz="1400" b="0" i="0" u="none" strike="noStrike" cap="none" dirty="0">
                <a:solidFill>
                  <a:schemeClr val="accent1">
                    <a:lumMod val="75000"/>
                  </a:schemeClr>
                </a:solidFill>
                <a:latin typeface="Arial"/>
                <a:ea typeface="Arial"/>
                <a:cs typeface="Arial"/>
                <a:sym typeface="Arial"/>
              </a:endParaRPr>
            </a:p>
          </p:txBody>
        </p:sp>
      </p:grpSp>
      <p:sp>
        <p:nvSpPr>
          <p:cNvPr id="403" name="Google Shape;403;p18"/>
          <p:cNvSpPr txBox="1"/>
          <p:nvPr/>
        </p:nvSpPr>
        <p:spPr>
          <a:xfrm>
            <a:off x="2867782" y="777915"/>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01</a:t>
            </a:r>
            <a:endParaRPr sz="2400" b="1" i="0" u="none" strike="noStrike" cap="none">
              <a:solidFill>
                <a:schemeClr val="accent1"/>
              </a:solidFill>
              <a:latin typeface="Arial"/>
              <a:ea typeface="Arial"/>
              <a:cs typeface="Arial"/>
              <a:sym typeface="Arial"/>
            </a:endParaRPr>
          </a:p>
        </p:txBody>
      </p:sp>
      <p:sp>
        <p:nvSpPr>
          <p:cNvPr id="404" name="Google Shape;404;p18"/>
          <p:cNvSpPr txBox="1"/>
          <p:nvPr/>
        </p:nvSpPr>
        <p:spPr>
          <a:xfrm>
            <a:off x="2863637" y="2466349"/>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02</a:t>
            </a:r>
            <a:endParaRPr sz="2400" b="1" i="0" u="none" strike="noStrike" cap="none">
              <a:solidFill>
                <a:schemeClr val="accent1"/>
              </a:solidFill>
              <a:latin typeface="Arial"/>
              <a:ea typeface="Arial"/>
              <a:cs typeface="Arial"/>
              <a:sym typeface="Arial"/>
            </a:endParaRPr>
          </a:p>
        </p:txBody>
      </p:sp>
      <p:sp>
        <p:nvSpPr>
          <p:cNvPr id="405" name="Google Shape;405;p18"/>
          <p:cNvSpPr txBox="1"/>
          <p:nvPr/>
        </p:nvSpPr>
        <p:spPr>
          <a:xfrm>
            <a:off x="2863637" y="3921899"/>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03</a:t>
            </a:r>
            <a:endParaRPr sz="2400" b="1" i="0" u="none" strike="noStrike" cap="none">
              <a:solidFill>
                <a:schemeClr val="accent1"/>
              </a:solidFill>
              <a:latin typeface="Arial"/>
              <a:ea typeface="Arial"/>
              <a:cs typeface="Arial"/>
              <a:sym typeface="Arial"/>
            </a:endParaRPr>
          </a:p>
        </p:txBody>
      </p:sp>
      <p:sp>
        <p:nvSpPr>
          <p:cNvPr id="406" name="Google Shape;406;p18"/>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8</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9"/>
          <p:cNvSpPr txBox="1"/>
          <p:nvPr/>
        </p:nvSpPr>
        <p:spPr>
          <a:xfrm>
            <a:off x="233892" y="1956142"/>
            <a:ext cx="2399602"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zh-CN" altLang="en-US" sz="3300" b="1" i="0" u="none" strike="noStrike" cap="none" dirty="0">
                <a:solidFill>
                  <a:schemeClr val="lt1"/>
                </a:solidFill>
                <a:latin typeface="Arial Black"/>
                <a:ea typeface="Arial Black"/>
                <a:cs typeface="Arial Black"/>
                <a:sym typeface="Arial Black"/>
              </a:rPr>
              <a:t>为什么选择</a:t>
            </a:r>
            <a:r>
              <a:rPr lang="en-US" altLang="zh-CN" sz="3300" b="1" i="0" u="none" strike="noStrike" cap="none" dirty="0" err="1">
                <a:solidFill>
                  <a:schemeClr val="lt1"/>
                </a:solidFill>
                <a:latin typeface="Arial Black"/>
                <a:ea typeface="Arial Black"/>
                <a:cs typeface="Arial Black"/>
                <a:sym typeface="Arial Black"/>
              </a:rPr>
              <a:t>Virscend</a:t>
            </a:r>
            <a:r>
              <a:rPr lang="zh-CN" altLang="en-US" sz="3300" b="1" i="0" u="none" strike="noStrike" cap="none" dirty="0">
                <a:solidFill>
                  <a:schemeClr val="lt1"/>
                </a:solidFill>
                <a:latin typeface="Arial Black"/>
                <a:ea typeface="Arial Black"/>
                <a:cs typeface="Arial Black"/>
                <a:sym typeface="Arial Black"/>
              </a:rPr>
              <a:t>大学？</a:t>
            </a:r>
            <a:endParaRPr sz="3600" b="0" i="0" u="none" strike="noStrike" cap="none" dirty="0">
              <a:solidFill>
                <a:schemeClr val="lt1"/>
              </a:solidFill>
              <a:latin typeface="Arial"/>
              <a:ea typeface="Arial"/>
              <a:cs typeface="Arial"/>
              <a:sym typeface="Arial"/>
            </a:endParaRPr>
          </a:p>
        </p:txBody>
      </p:sp>
      <p:sp>
        <p:nvSpPr>
          <p:cNvPr id="413" name="Google Shape;413;p19"/>
          <p:cNvSpPr/>
          <p:nvPr/>
        </p:nvSpPr>
        <p:spPr>
          <a:xfrm>
            <a:off x="2829178" y="433225"/>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p19"/>
          <p:cNvSpPr/>
          <p:nvPr/>
        </p:nvSpPr>
        <p:spPr>
          <a:xfrm>
            <a:off x="2829178" y="1956142"/>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p19"/>
          <p:cNvSpPr/>
          <p:nvPr/>
        </p:nvSpPr>
        <p:spPr>
          <a:xfrm>
            <a:off x="2829178" y="3473083"/>
            <a:ext cx="720000" cy="720000"/>
          </a:xfrm>
          <a:prstGeom prst="ellipse">
            <a:avLst/>
          </a:prstGeom>
          <a:solidFill>
            <a:schemeClr val="lt1"/>
          </a:solidFill>
          <a:ln w="25400" cap="flat" cmpd="sng">
            <a:solidFill>
              <a:schemeClr val="accent1">
                <a:alpha val="8431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16" name="Google Shape;416;p19"/>
          <p:cNvGrpSpPr/>
          <p:nvPr/>
        </p:nvGrpSpPr>
        <p:grpSpPr>
          <a:xfrm>
            <a:off x="3479431" y="170528"/>
            <a:ext cx="5120695" cy="1683431"/>
            <a:chOff x="632006" y="3163834"/>
            <a:chExt cx="2441100" cy="1683431"/>
          </a:xfrm>
        </p:grpSpPr>
        <p:sp>
          <p:nvSpPr>
            <p:cNvPr id="417" name="Google Shape;417;p19"/>
            <p:cNvSpPr txBox="1"/>
            <p:nvPr/>
          </p:nvSpPr>
          <p:spPr>
            <a:xfrm>
              <a:off x="632006" y="3523866"/>
              <a:ext cx="2441100" cy="1323399"/>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Noto Sans Symbols"/>
                <a:buChar char="❑"/>
              </a:pPr>
              <a:r>
                <a:rPr lang="en-US" sz="1600" dirty="0">
                  <a:solidFill>
                    <a:schemeClr val="bg2">
                      <a:lumMod val="60000"/>
                      <a:lumOff val="40000"/>
                    </a:schemeClr>
                  </a:solidFill>
                </a:rPr>
                <a:t>2</a:t>
              </a:r>
              <a:r>
                <a:rPr lang="zh-CN" altLang="en-US" sz="1600" dirty="0">
                  <a:solidFill>
                    <a:schemeClr val="bg2">
                      <a:lumMod val="60000"/>
                      <a:lumOff val="40000"/>
                    </a:schemeClr>
                  </a:solidFill>
                </a:rPr>
                <a:t>年全日制课程。</a:t>
              </a:r>
              <a:endParaRPr sz="14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十门课。</a:t>
              </a:r>
              <a:endParaRPr lang="en-US" altLang="zh-CN" sz="16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小班制课程。</a:t>
              </a:r>
              <a:endParaRPr lang="en-US" altLang="zh-CN" sz="16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600" b="0" i="0" u="none" strike="noStrike" cap="none" dirty="0">
                  <a:solidFill>
                    <a:schemeClr val="bg2">
                      <a:lumMod val="60000"/>
                      <a:lumOff val="40000"/>
                    </a:schemeClr>
                  </a:solidFill>
                  <a:latin typeface="Arial"/>
                  <a:ea typeface="Arial"/>
                  <a:cs typeface="Arial"/>
                  <a:sym typeface="Arial"/>
                </a:rPr>
                <a:t>绝佳的校园位置。</a:t>
              </a:r>
              <a:endParaRPr lang="en-US" altLang="zh-CN" sz="1600" b="0" i="0" u="none" strike="noStrike" cap="none" dirty="0">
                <a:solidFill>
                  <a:schemeClr val="bg2">
                    <a:lumMod val="60000"/>
                    <a:lumOff val="40000"/>
                  </a:schemeClr>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zh-CN" altLang="en-US" sz="1600" dirty="0">
                  <a:solidFill>
                    <a:schemeClr val="bg2">
                      <a:lumMod val="60000"/>
                      <a:lumOff val="40000"/>
                    </a:schemeClr>
                  </a:solidFill>
                </a:rPr>
                <a:t>线上线下 </a:t>
              </a:r>
              <a:r>
                <a:rPr lang="en-US" sz="1600" b="0" i="0" u="none" strike="noStrike" cap="none" dirty="0">
                  <a:solidFill>
                    <a:schemeClr val="bg2">
                      <a:lumMod val="60000"/>
                      <a:lumOff val="40000"/>
                    </a:schemeClr>
                  </a:solidFill>
                  <a:latin typeface="Arial"/>
                  <a:ea typeface="Arial"/>
                  <a:cs typeface="Arial"/>
                  <a:sym typeface="Arial"/>
                </a:rPr>
                <a:t>7:00 p.m.-9:45 p.m</a:t>
              </a:r>
              <a:r>
                <a:rPr lang="en-US" sz="1600" b="1" i="0" u="none" strike="noStrike" cap="none" dirty="0">
                  <a:solidFill>
                    <a:schemeClr val="bg2">
                      <a:lumMod val="60000"/>
                      <a:lumOff val="40000"/>
                    </a:schemeClr>
                  </a:solidFill>
                  <a:latin typeface="Arial"/>
                  <a:ea typeface="Arial"/>
                  <a:cs typeface="Arial"/>
                  <a:sym typeface="Arial"/>
                </a:rPr>
                <a:t>.</a:t>
              </a:r>
              <a:r>
                <a:rPr lang="zh-CN" altLang="en-US" sz="1600" b="1" i="0" u="none" strike="noStrike" cap="none" dirty="0">
                  <a:solidFill>
                    <a:schemeClr val="bg2">
                      <a:lumMod val="60000"/>
                      <a:lumOff val="40000"/>
                    </a:schemeClr>
                  </a:solidFill>
                  <a:latin typeface="Arial"/>
                  <a:ea typeface="Arial"/>
                  <a:cs typeface="Arial"/>
                  <a:sym typeface="Arial"/>
                </a:rPr>
                <a:t>。</a:t>
              </a:r>
              <a:endParaRPr sz="1400" b="0" i="0" u="none" strike="noStrike" cap="none" dirty="0">
                <a:solidFill>
                  <a:schemeClr val="bg2">
                    <a:lumMod val="60000"/>
                    <a:lumOff val="40000"/>
                  </a:schemeClr>
                </a:solidFill>
                <a:latin typeface="Arial"/>
                <a:ea typeface="Arial"/>
                <a:cs typeface="Arial"/>
                <a:sym typeface="Arial"/>
              </a:endParaRPr>
            </a:p>
          </p:txBody>
        </p:sp>
        <p:sp>
          <p:nvSpPr>
            <p:cNvPr id="418" name="Google Shape;418;p19"/>
            <p:cNvSpPr txBox="1"/>
            <p:nvPr/>
          </p:nvSpPr>
          <p:spPr>
            <a:xfrm>
              <a:off x="803640" y="3163834"/>
              <a:ext cx="205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CN" altLang="en-US" sz="2400" b="1" i="0" u="none" strike="noStrike" cap="none" dirty="0">
                  <a:solidFill>
                    <a:schemeClr val="bg2">
                      <a:lumMod val="60000"/>
                      <a:lumOff val="40000"/>
                    </a:schemeClr>
                  </a:solidFill>
                  <a:latin typeface="Arial"/>
                  <a:ea typeface="Arial"/>
                  <a:cs typeface="Arial"/>
                  <a:sym typeface="Arial"/>
                </a:rPr>
                <a:t>课程安排</a:t>
              </a:r>
              <a:endParaRPr sz="1400" b="0" i="0" u="none" strike="noStrike" cap="none" dirty="0">
                <a:solidFill>
                  <a:schemeClr val="bg2">
                    <a:lumMod val="60000"/>
                    <a:lumOff val="40000"/>
                  </a:schemeClr>
                </a:solidFill>
                <a:latin typeface="Arial"/>
                <a:ea typeface="Arial"/>
                <a:cs typeface="Arial"/>
                <a:sym typeface="Arial"/>
              </a:endParaRPr>
            </a:p>
          </p:txBody>
        </p:sp>
      </p:grpSp>
      <p:grpSp>
        <p:nvGrpSpPr>
          <p:cNvPr id="419" name="Google Shape;419;p19"/>
          <p:cNvGrpSpPr/>
          <p:nvPr/>
        </p:nvGrpSpPr>
        <p:grpSpPr>
          <a:xfrm>
            <a:off x="3362741" y="1863481"/>
            <a:ext cx="5547368" cy="1160179"/>
            <a:chOff x="604758" y="3167272"/>
            <a:chExt cx="2644500" cy="1160179"/>
          </a:xfrm>
        </p:grpSpPr>
        <p:sp>
          <p:nvSpPr>
            <p:cNvPr id="420" name="Google Shape;420;p19"/>
            <p:cNvSpPr txBox="1"/>
            <p:nvPr/>
          </p:nvSpPr>
          <p:spPr>
            <a:xfrm>
              <a:off x="604758" y="3588828"/>
              <a:ext cx="2644500" cy="738623"/>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我们的课程价格比类似课程低</a:t>
              </a:r>
              <a:r>
                <a:rPr lang="en-US" altLang="zh-CN" dirty="0">
                  <a:solidFill>
                    <a:srgbClr val="BFBFBF"/>
                  </a:solidFill>
                </a:rPr>
                <a:t>75%</a:t>
              </a:r>
              <a:r>
                <a:rPr lang="zh-CN" altLang="en-US" dirty="0">
                  <a:solidFill>
                    <a:srgbClr val="BFBFBF"/>
                  </a:solidFill>
                </a:rPr>
                <a:t>。</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整个项目的学费为</a:t>
              </a:r>
              <a:r>
                <a:rPr lang="en-US" altLang="zh-CN" dirty="0">
                  <a:solidFill>
                    <a:srgbClr val="BFBFBF"/>
                  </a:solidFill>
                </a:rPr>
                <a:t>25,880</a:t>
              </a:r>
              <a:r>
                <a:rPr lang="zh-CN" altLang="en-US" dirty="0">
                  <a:solidFill>
                    <a:srgbClr val="BFBFBF"/>
                  </a:solidFill>
                </a:rPr>
                <a:t>美元（包含</a:t>
              </a:r>
              <a:r>
                <a:rPr lang="en-US" altLang="zh-CN" dirty="0">
                  <a:solidFill>
                    <a:srgbClr val="BFBFBF"/>
                  </a:solidFill>
                </a:rPr>
                <a:t>10</a:t>
              </a:r>
              <a:r>
                <a:rPr lang="zh-CN" altLang="en-US" dirty="0">
                  <a:solidFill>
                    <a:srgbClr val="BFBFBF"/>
                  </a:solidFill>
                </a:rPr>
                <a:t>门课程的学费和</a:t>
              </a:r>
              <a:r>
                <a:rPr lang="en-US" altLang="zh-CN" dirty="0">
                  <a:solidFill>
                    <a:srgbClr val="BFBFBF"/>
                  </a:solidFill>
                </a:rPr>
                <a:t>4</a:t>
              </a:r>
              <a:r>
                <a:rPr lang="zh-CN" altLang="en-US" dirty="0">
                  <a:solidFill>
                    <a:srgbClr val="BFBFBF"/>
                  </a:solidFill>
                </a:rPr>
                <a:t>个学期的注册费）。</a:t>
              </a:r>
              <a:endParaRPr dirty="0">
                <a:solidFill>
                  <a:srgbClr val="BFBFBF"/>
                </a:solidFill>
              </a:endParaRPr>
            </a:p>
          </p:txBody>
        </p:sp>
        <p:sp>
          <p:nvSpPr>
            <p:cNvPr id="421" name="Google Shape;421;p19"/>
            <p:cNvSpPr txBox="1"/>
            <p:nvPr/>
          </p:nvSpPr>
          <p:spPr>
            <a:xfrm>
              <a:off x="793755" y="3167272"/>
              <a:ext cx="20598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altLang="en-US" sz="2000" b="1" dirty="0">
                  <a:solidFill>
                    <a:srgbClr val="BFBFBF"/>
                  </a:solidFill>
                </a:rPr>
                <a:t>高性价比</a:t>
              </a:r>
              <a:endParaRPr sz="1400" b="0" i="0" u="none" strike="noStrike" cap="none" dirty="0">
                <a:solidFill>
                  <a:srgbClr val="000000"/>
                </a:solidFill>
                <a:latin typeface="Arial"/>
                <a:ea typeface="Arial"/>
                <a:cs typeface="Arial"/>
                <a:sym typeface="Arial"/>
              </a:endParaRPr>
            </a:p>
          </p:txBody>
        </p:sp>
      </p:grpSp>
      <p:grpSp>
        <p:nvGrpSpPr>
          <p:cNvPr id="422" name="Google Shape;422;p19"/>
          <p:cNvGrpSpPr/>
          <p:nvPr/>
        </p:nvGrpSpPr>
        <p:grpSpPr>
          <a:xfrm>
            <a:off x="3419891" y="2960062"/>
            <a:ext cx="5493247" cy="1612595"/>
            <a:chOff x="641887" y="3158055"/>
            <a:chExt cx="2618700" cy="1612595"/>
          </a:xfrm>
        </p:grpSpPr>
        <p:sp>
          <p:nvSpPr>
            <p:cNvPr id="423" name="Google Shape;423;p19"/>
            <p:cNvSpPr txBox="1"/>
            <p:nvPr/>
          </p:nvSpPr>
          <p:spPr>
            <a:xfrm>
              <a:off x="641887" y="3601139"/>
              <a:ext cx="2618700" cy="1169511"/>
            </a:xfrm>
            <a:prstGeom prst="rect">
              <a:avLst/>
            </a:prstGeom>
            <a:noFill/>
            <a:ln>
              <a:noFill/>
            </a:ln>
          </p:spPr>
          <p:txBody>
            <a:bodyPr spcFirstLastPara="1" wrap="square" lIns="91425" tIns="45700" rIns="91425" bIns="45700" anchor="t" anchorCtr="0">
              <a:spAutoFit/>
            </a:bodyPr>
            <a:lstStyle/>
            <a:p>
              <a:pPr marL="914400" lvl="1" indent="-317500" algn="l" rtl="0">
                <a:spcBef>
                  <a:spcPts val="0"/>
                </a:spcBef>
                <a:spcAft>
                  <a:spcPts val="0"/>
                </a:spcAft>
                <a:buClr>
                  <a:srgbClr val="BFBFBF"/>
                </a:buClr>
                <a:buSzPts val="1400"/>
                <a:buFont typeface="Noto Sans Symbols"/>
                <a:buChar char="❑"/>
              </a:pPr>
              <a:r>
                <a:rPr lang="en-US" altLang="zh-CN" dirty="0">
                  <a:solidFill>
                    <a:srgbClr val="BFBFBF"/>
                  </a:solidFill>
                </a:rPr>
                <a:t>STEM</a:t>
              </a:r>
              <a:r>
                <a:rPr lang="zh-CN" altLang="en-US" dirty="0">
                  <a:solidFill>
                    <a:srgbClr val="BFBFBF"/>
                  </a:solidFill>
                </a:rPr>
                <a:t>认证课程。</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可以为国际学生发放</a:t>
              </a:r>
              <a:r>
                <a:rPr lang="en-US" altLang="zh-CN" dirty="0">
                  <a:solidFill>
                    <a:srgbClr val="BFBFBF"/>
                  </a:solidFill>
                </a:rPr>
                <a:t>I-20</a:t>
              </a:r>
              <a:r>
                <a:rPr lang="zh-CN" altLang="en-US" dirty="0">
                  <a:solidFill>
                    <a:srgbClr val="BFBFBF"/>
                  </a:solidFill>
                </a:rPr>
                <a:t>表格。</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优质教学：所有教授来自于加州州立大学</a:t>
              </a:r>
              <a:r>
                <a:rPr lang="en-US" altLang="zh-CN" dirty="0">
                  <a:solidFill>
                    <a:srgbClr val="BFBFBF"/>
                  </a:solidFill>
                </a:rPr>
                <a:t>/</a:t>
              </a:r>
              <a:r>
                <a:rPr lang="zh-CN" altLang="en-US" dirty="0">
                  <a:solidFill>
                    <a:srgbClr val="BFBFBF"/>
                  </a:solidFill>
                </a:rPr>
                <a:t>加州大学。</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小班教学，使得学生和教授之间有充分的个性化互动。</a:t>
              </a:r>
              <a:endParaRPr lang="en-US" altLang="zh-CN" dirty="0">
                <a:solidFill>
                  <a:srgbClr val="BFBFBF"/>
                </a:solidFill>
              </a:endParaRPr>
            </a:p>
            <a:p>
              <a:pPr marL="914400" lvl="1" indent="-317500" algn="l" rtl="0">
                <a:spcBef>
                  <a:spcPts val="0"/>
                </a:spcBef>
                <a:spcAft>
                  <a:spcPts val="0"/>
                </a:spcAft>
                <a:buClr>
                  <a:srgbClr val="BFBFBF"/>
                </a:buClr>
                <a:buSzPts val="1400"/>
                <a:buFont typeface="Noto Sans Symbols"/>
                <a:buChar char="❑"/>
              </a:pPr>
              <a:r>
                <a:rPr lang="zh-CN" altLang="en-US" dirty="0">
                  <a:solidFill>
                    <a:srgbClr val="BFBFBF"/>
                  </a:solidFill>
                </a:rPr>
                <a:t>与时俱进的教学大纲。</a:t>
              </a:r>
              <a:endParaRPr dirty="0">
                <a:solidFill>
                  <a:srgbClr val="BFBFBF"/>
                </a:solidFill>
              </a:endParaRPr>
            </a:p>
          </p:txBody>
        </p:sp>
        <p:sp>
          <p:nvSpPr>
            <p:cNvPr id="424" name="Google Shape;424;p19"/>
            <p:cNvSpPr txBox="1"/>
            <p:nvPr/>
          </p:nvSpPr>
          <p:spPr>
            <a:xfrm>
              <a:off x="803640" y="3158055"/>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zh-CN" altLang="en-US" sz="2000" b="1" i="0" u="none" strike="noStrike" cap="none" dirty="0">
                  <a:solidFill>
                    <a:srgbClr val="BFBFBF"/>
                  </a:solidFill>
                  <a:latin typeface="Arial"/>
                  <a:ea typeface="Arial"/>
                  <a:cs typeface="Arial"/>
                  <a:sym typeface="Arial"/>
                </a:rPr>
                <a:t>项目亮点</a:t>
              </a:r>
              <a:endParaRPr sz="1400" b="0" i="0" u="none" strike="noStrike" cap="none" dirty="0">
                <a:solidFill>
                  <a:srgbClr val="000000"/>
                </a:solidFill>
                <a:latin typeface="Arial"/>
                <a:ea typeface="Arial"/>
                <a:cs typeface="Arial"/>
                <a:sym typeface="Arial"/>
              </a:endParaRPr>
            </a:p>
          </p:txBody>
        </p:sp>
      </p:grpSp>
      <p:sp>
        <p:nvSpPr>
          <p:cNvPr id="425" name="Google Shape;425;p19"/>
          <p:cNvSpPr txBox="1"/>
          <p:nvPr/>
        </p:nvSpPr>
        <p:spPr>
          <a:xfrm>
            <a:off x="2867782" y="5493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01</a:t>
            </a:r>
            <a:endParaRPr sz="2400" b="1" i="0" u="none" strike="noStrike" cap="none">
              <a:solidFill>
                <a:schemeClr val="accent1"/>
              </a:solidFill>
              <a:latin typeface="Arial"/>
              <a:ea typeface="Arial"/>
              <a:cs typeface="Arial"/>
              <a:sym typeface="Arial"/>
            </a:endParaRPr>
          </a:p>
        </p:txBody>
      </p:sp>
      <p:sp>
        <p:nvSpPr>
          <p:cNvPr id="426" name="Google Shape;426;p19"/>
          <p:cNvSpPr txBox="1"/>
          <p:nvPr/>
        </p:nvSpPr>
        <p:spPr>
          <a:xfrm>
            <a:off x="2863637" y="20853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02</a:t>
            </a:r>
            <a:endParaRPr sz="2400" b="1" i="0" u="none" strike="noStrike" cap="none">
              <a:solidFill>
                <a:schemeClr val="accent1"/>
              </a:solidFill>
              <a:latin typeface="Arial"/>
              <a:ea typeface="Arial"/>
              <a:cs typeface="Arial"/>
              <a:sym typeface="Arial"/>
            </a:endParaRPr>
          </a:p>
        </p:txBody>
      </p:sp>
      <p:sp>
        <p:nvSpPr>
          <p:cNvPr id="427" name="Google Shape;427;p19"/>
          <p:cNvSpPr txBox="1"/>
          <p:nvPr/>
        </p:nvSpPr>
        <p:spPr>
          <a:xfrm>
            <a:off x="2863637" y="36170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03</a:t>
            </a:r>
            <a:endParaRPr sz="2400" b="1" i="0" u="none" strike="noStrike" cap="none">
              <a:solidFill>
                <a:schemeClr val="accent1"/>
              </a:solidFill>
              <a:latin typeface="Arial"/>
              <a:ea typeface="Arial"/>
              <a:cs typeface="Arial"/>
              <a:sym typeface="Arial"/>
            </a:endParaRPr>
          </a:p>
        </p:txBody>
      </p:sp>
      <p:sp>
        <p:nvSpPr>
          <p:cNvPr id="428" name="Google Shape;428;p19"/>
          <p:cNvSpPr txBox="1"/>
          <p:nvPr/>
        </p:nvSpPr>
        <p:spPr>
          <a:xfrm>
            <a:off x="6948264" y="45427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9</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ver and End Slide Master">
  <a:themeElements>
    <a:clrScheme name="ALLPPT-COLOR-A11">
      <a:dk1>
        <a:srgbClr val="000000"/>
      </a:dk1>
      <a:lt1>
        <a:srgbClr val="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1">
      <a:dk1>
        <a:srgbClr val="000000"/>
      </a:dk1>
      <a:lt1>
        <a:srgbClr val="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2043</Words>
  <Application>Microsoft Office PowerPoint</Application>
  <PresentationFormat>On-screen Show (16:9)</PresentationFormat>
  <Paragraphs>280</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Noto Sans Symbols</vt:lpstr>
      <vt:lpstr>Arial Black</vt:lpstr>
      <vt:lpstr>Calibri</vt:lpstr>
      <vt:lpstr>Google Sans</vt:lpstr>
      <vt:lpstr>Algerian</vt:lpstr>
      <vt:lpstr>Cover and End Slide Master</vt:lpstr>
      <vt:lpstr>Contents Slide Master</vt:lpstr>
      <vt:lpstr>PowerPoint Presentation</vt:lpstr>
      <vt:lpstr>PowerPoint Presentation</vt:lpstr>
      <vt:lpstr>PowerPoint Presentation</vt:lpstr>
      <vt:lpstr>WASC 认证</vt:lpstr>
      <vt:lpstr>PowerPoint Presentation</vt:lpstr>
      <vt:lpstr>PowerPoint Presentation</vt:lpstr>
      <vt:lpstr>相关职业及薪资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Liang</dc:creator>
  <cp:lastModifiedBy>Finance</cp:lastModifiedBy>
  <cp:revision>9</cp:revision>
  <dcterms:created xsi:type="dcterms:W3CDTF">2020-02-21T02:07:32Z</dcterms:created>
  <dcterms:modified xsi:type="dcterms:W3CDTF">2024-05-15T00:31:59Z</dcterms:modified>
</cp:coreProperties>
</file>